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3" r:id="rId3"/>
    <p:sldMasterId id="2147483655" r:id="rId4"/>
    <p:sldMasterId id="2147483697" r:id="rId5"/>
    <p:sldMasterId id="2147483700" r:id="rId6"/>
    <p:sldMasterId id="2147483702" r:id="rId7"/>
  </p:sldMasterIdLst>
  <p:notesMasterIdLst>
    <p:notesMasterId r:id="rId29"/>
  </p:notesMasterIdLst>
  <p:sldIdLst>
    <p:sldId id="400" r:id="rId8"/>
    <p:sldId id="401" r:id="rId9"/>
    <p:sldId id="402" r:id="rId10"/>
    <p:sldId id="348" r:id="rId11"/>
    <p:sldId id="344" r:id="rId12"/>
    <p:sldId id="410" r:id="rId13"/>
    <p:sldId id="403" r:id="rId14"/>
    <p:sldId id="404" r:id="rId15"/>
    <p:sldId id="351" r:id="rId16"/>
    <p:sldId id="405" r:id="rId17"/>
    <p:sldId id="406" r:id="rId18"/>
    <p:sldId id="290" r:id="rId19"/>
    <p:sldId id="294" r:id="rId20"/>
    <p:sldId id="360" r:id="rId21"/>
    <p:sldId id="382" r:id="rId22"/>
    <p:sldId id="385" r:id="rId23"/>
    <p:sldId id="391" r:id="rId24"/>
    <p:sldId id="392" r:id="rId25"/>
    <p:sldId id="393" r:id="rId26"/>
    <p:sldId id="345" r:id="rId27"/>
    <p:sldId id="411" r:id="rId2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6pPr>
    <a:lvl7pPr marL="27432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7pPr>
    <a:lvl8pPr marL="32004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8pPr>
    <a:lvl9pPr marL="36576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4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C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204" autoAdjust="0"/>
  </p:normalViewPr>
  <p:slideViewPr>
    <p:cSldViewPr snapToGrid="0">
      <p:cViewPr>
        <p:scale>
          <a:sx n="66" d="100"/>
          <a:sy n="66" d="100"/>
        </p:scale>
        <p:origin x="-129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"/>
    </p:cViewPr>
  </p:sorterViewPr>
  <p:notesViewPr>
    <p:cSldViewPr snapToGrid="0">
      <p:cViewPr>
        <p:scale>
          <a:sx n="75" d="100"/>
          <a:sy n="75" d="100"/>
        </p:scale>
        <p:origin x="-2130" y="-72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AA0578-398A-482F-BBCF-4636ABBB33C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67895F1-FF87-4850-8E5E-2CDE5BF157A7}">
      <dgm:prSet phldrT="[Text]" custT="1"/>
      <dgm:spPr>
        <a:solidFill>
          <a:srgbClr val="CC3300"/>
        </a:solidFill>
        <a:ln>
          <a:noFill/>
        </a:ln>
      </dgm:spPr>
      <dgm:t>
        <a:bodyPr/>
        <a:lstStyle/>
        <a:p>
          <a:r>
            <a:rPr lang="en-GB" sz="1700" b="0" dirty="0" smtClean="0"/>
            <a:t>1. Amount to Auction</a:t>
          </a:r>
          <a:endParaRPr lang="en-GB" sz="1700" b="0" dirty="0"/>
        </a:p>
      </dgm:t>
    </dgm:pt>
    <dgm:pt modelId="{5190138F-E43C-4D95-9634-3BBFAE6CC7A9}" type="parTrans" cxnId="{9D78B096-2EF0-4224-BE28-7DA4C88AC1AC}">
      <dgm:prSet/>
      <dgm:spPr/>
      <dgm:t>
        <a:bodyPr/>
        <a:lstStyle/>
        <a:p>
          <a:endParaRPr lang="en-GB" sz="1600" b="0"/>
        </a:p>
      </dgm:t>
    </dgm:pt>
    <dgm:pt modelId="{4AB69D8D-7750-48F0-85AD-7E0F6EA47C70}" type="sibTrans" cxnId="{9D78B096-2EF0-4224-BE28-7DA4C88AC1AC}">
      <dgm:prSet/>
      <dgm:spPr/>
      <dgm:t>
        <a:bodyPr/>
        <a:lstStyle/>
        <a:p>
          <a:endParaRPr lang="en-GB" sz="1600" b="0"/>
        </a:p>
      </dgm:t>
    </dgm:pt>
    <dgm:pt modelId="{7F110C8C-196C-4CC8-9262-A50375D4505E}">
      <dgm:prSet phldrT="[Text]" custT="1"/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GB" sz="1700" b="0" dirty="0" smtClean="0"/>
            <a:t>2. Eligibility and Pre-Qualification</a:t>
          </a:r>
          <a:endParaRPr lang="en-GB" sz="1700" b="0" dirty="0"/>
        </a:p>
      </dgm:t>
    </dgm:pt>
    <dgm:pt modelId="{F25E0433-EA76-4CE7-883A-8D119C6E8C6D}" type="parTrans" cxnId="{E8FBD3D6-490F-4BA0-80F3-06F5BB2B3E23}">
      <dgm:prSet/>
      <dgm:spPr/>
      <dgm:t>
        <a:bodyPr/>
        <a:lstStyle/>
        <a:p>
          <a:endParaRPr lang="en-GB" sz="1600" b="0"/>
        </a:p>
      </dgm:t>
    </dgm:pt>
    <dgm:pt modelId="{38D42C51-DDAA-42EE-8FC8-FE3EBA3D12E6}" type="sibTrans" cxnId="{E8FBD3D6-490F-4BA0-80F3-06F5BB2B3E23}">
      <dgm:prSet/>
      <dgm:spPr/>
      <dgm:t>
        <a:bodyPr/>
        <a:lstStyle/>
        <a:p>
          <a:endParaRPr lang="en-GB" sz="1600" b="0"/>
        </a:p>
      </dgm:t>
    </dgm:pt>
    <dgm:pt modelId="{FE160A91-7F52-4253-AF3C-485BCEBB80E5}">
      <dgm:prSet phldrT="[Text]" custT="1"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en-GB" sz="1600" b="0" dirty="0" smtClean="0"/>
            <a:t> 3. </a:t>
          </a:r>
          <a:r>
            <a:rPr lang="en-GB" sz="1700" b="0" dirty="0" smtClean="0"/>
            <a:t>Auction</a:t>
          </a:r>
          <a:endParaRPr lang="en-GB" sz="1700" b="0" dirty="0"/>
        </a:p>
      </dgm:t>
    </dgm:pt>
    <dgm:pt modelId="{94BD1686-9798-4BBD-8751-7FB78C972440}" type="parTrans" cxnId="{A573D5C5-5020-4895-B09E-232C02DAF502}">
      <dgm:prSet/>
      <dgm:spPr/>
      <dgm:t>
        <a:bodyPr/>
        <a:lstStyle/>
        <a:p>
          <a:endParaRPr lang="en-GB" sz="1600" b="0"/>
        </a:p>
      </dgm:t>
    </dgm:pt>
    <dgm:pt modelId="{4B4F093C-1BEE-4A79-97D2-A83468E958E2}" type="sibTrans" cxnId="{A573D5C5-5020-4895-B09E-232C02DAF502}">
      <dgm:prSet/>
      <dgm:spPr/>
      <dgm:t>
        <a:bodyPr/>
        <a:lstStyle/>
        <a:p>
          <a:endParaRPr lang="en-GB" sz="1600" b="0"/>
        </a:p>
      </dgm:t>
    </dgm:pt>
    <dgm:pt modelId="{795BCC10-A647-4CB1-8BBE-4278C085ECF9}">
      <dgm:prSet custT="1"/>
      <dgm:spPr>
        <a:solidFill>
          <a:srgbClr val="00B0F0"/>
        </a:solidFill>
        <a:ln>
          <a:noFill/>
        </a:ln>
      </dgm:spPr>
      <dgm:t>
        <a:bodyPr/>
        <a:lstStyle/>
        <a:p>
          <a:r>
            <a:rPr lang="en-GB" sz="1700" b="0" dirty="0" smtClean="0"/>
            <a:t>4. Capacity Agreement Management</a:t>
          </a:r>
          <a:endParaRPr lang="en-GB" sz="1700" b="0" dirty="0"/>
        </a:p>
      </dgm:t>
    </dgm:pt>
    <dgm:pt modelId="{60062DF0-00CE-448A-8D9D-1044A9CD19E0}" type="parTrans" cxnId="{CAA856E6-46B7-4916-9417-EFA06C1E225D}">
      <dgm:prSet/>
      <dgm:spPr/>
      <dgm:t>
        <a:bodyPr/>
        <a:lstStyle/>
        <a:p>
          <a:endParaRPr lang="en-GB" sz="1600" b="0"/>
        </a:p>
      </dgm:t>
    </dgm:pt>
    <dgm:pt modelId="{55D31567-DACF-421E-A094-0264836E2BFF}" type="sibTrans" cxnId="{CAA856E6-46B7-4916-9417-EFA06C1E225D}">
      <dgm:prSet/>
      <dgm:spPr/>
      <dgm:t>
        <a:bodyPr/>
        <a:lstStyle/>
        <a:p>
          <a:endParaRPr lang="en-GB" sz="1600" b="0"/>
        </a:p>
      </dgm:t>
    </dgm:pt>
    <dgm:pt modelId="{48E8F653-5553-45A7-97D9-3D30E4343DE3}" type="pres">
      <dgm:prSet presAssocID="{2FAA0578-398A-482F-BBCF-4636ABBB33CA}" presName="Name0" presStyleCnt="0">
        <dgm:presLayoutVars>
          <dgm:dir/>
          <dgm:animLvl val="lvl"/>
          <dgm:resizeHandles val="exact"/>
        </dgm:presLayoutVars>
      </dgm:prSet>
      <dgm:spPr/>
    </dgm:pt>
    <dgm:pt modelId="{E823E464-CA88-448C-BD44-BA329867764C}" type="pres">
      <dgm:prSet presAssocID="{E67895F1-FF87-4850-8E5E-2CDE5BF157A7}" presName="parTxOnly" presStyleLbl="node1" presStyleIdx="0" presStyleCnt="4" custLinFactX="443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1B7674-D6B2-4ED5-8F26-361D0E226BFC}" type="pres">
      <dgm:prSet presAssocID="{4AB69D8D-7750-48F0-85AD-7E0F6EA47C70}" presName="parTxOnlySpace" presStyleCnt="0"/>
      <dgm:spPr/>
    </dgm:pt>
    <dgm:pt modelId="{A068E7ED-4459-430B-B03B-AC0F7106D4B4}" type="pres">
      <dgm:prSet presAssocID="{7F110C8C-196C-4CC8-9262-A50375D4505E}" presName="parTxOnly" presStyleLbl="node1" presStyleIdx="1" presStyleCnt="4" custScaleX="116909" custLinFactNeighborX="721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8A024A-DC77-4531-A580-CBDA6293DA76}" type="pres">
      <dgm:prSet presAssocID="{38D42C51-DDAA-42EE-8FC8-FE3EBA3D12E6}" presName="parTxOnlySpace" presStyleCnt="0"/>
      <dgm:spPr/>
    </dgm:pt>
    <dgm:pt modelId="{AD84F86C-5ACA-42DD-B826-CABC374F2491}" type="pres">
      <dgm:prSet presAssocID="{FE160A91-7F52-4253-AF3C-485BCEBB80E5}" presName="parTxOnly" presStyleLbl="node1" presStyleIdx="2" presStyleCnt="4" custScaleX="95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A9F31F-C055-492F-9148-B6A5CCD3C164}" type="pres">
      <dgm:prSet presAssocID="{4B4F093C-1BEE-4A79-97D2-A83468E958E2}" presName="parTxOnlySpace" presStyleCnt="0"/>
      <dgm:spPr/>
    </dgm:pt>
    <dgm:pt modelId="{4FE8A850-0D71-4534-BEAF-755157DBE153}" type="pres">
      <dgm:prSet presAssocID="{795BCC10-A647-4CB1-8BBE-4278C085ECF9}" presName="parTxOnly" presStyleLbl="node1" presStyleIdx="3" presStyleCnt="4" custScaleX="115491" custLinFactNeighborX="-586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573D5C5-5020-4895-B09E-232C02DAF502}" srcId="{2FAA0578-398A-482F-BBCF-4636ABBB33CA}" destId="{FE160A91-7F52-4253-AF3C-485BCEBB80E5}" srcOrd="2" destOrd="0" parTransId="{94BD1686-9798-4BBD-8751-7FB78C972440}" sibTransId="{4B4F093C-1BEE-4A79-97D2-A83468E958E2}"/>
    <dgm:cxn modelId="{2171E669-9EBF-43F2-96EE-E7A6DE14AB18}" type="presOf" srcId="{7F110C8C-196C-4CC8-9262-A50375D4505E}" destId="{A068E7ED-4459-430B-B03B-AC0F7106D4B4}" srcOrd="0" destOrd="0" presId="urn:microsoft.com/office/officeart/2005/8/layout/chevron1"/>
    <dgm:cxn modelId="{CAA856E6-46B7-4916-9417-EFA06C1E225D}" srcId="{2FAA0578-398A-482F-BBCF-4636ABBB33CA}" destId="{795BCC10-A647-4CB1-8BBE-4278C085ECF9}" srcOrd="3" destOrd="0" parTransId="{60062DF0-00CE-448A-8D9D-1044A9CD19E0}" sibTransId="{55D31567-DACF-421E-A094-0264836E2BFF}"/>
    <dgm:cxn modelId="{6943DD7A-211A-4420-9460-95D1DABC0AF4}" type="presOf" srcId="{E67895F1-FF87-4850-8E5E-2CDE5BF157A7}" destId="{E823E464-CA88-448C-BD44-BA329867764C}" srcOrd="0" destOrd="0" presId="urn:microsoft.com/office/officeart/2005/8/layout/chevron1"/>
    <dgm:cxn modelId="{E8FBD3D6-490F-4BA0-80F3-06F5BB2B3E23}" srcId="{2FAA0578-398A-482F-BBCF-4636ABBB33CA}" destId="{7F110C8C-196C-4CC8-9262-A50375D4505E}" srcOrd="1" destOrd="0" parTransId="{F25E0433-EA76-4CE7-883A-8D119C6E8C6D}" sibTransId="{38D42C51-DDAA-42EE-8FC8-FE3EBA3D12E6}"/>
    <dgm:cxn modelId="{CC3550C7-EDA4-4936-A22B-D369A40E8936}" type="presOf" srcId="{2FAA0578-398A-482F-BBCF-4636ABBB33CA}" destId="{48E8F653-5553-45A7-97D9-3D30E4343DE3}" srcOrd="0" destOrd="0" presId="urn:microsoft.com/office/officeart/2005/8/layout/chevron1"/>
    <dgm:cxn modelId="{FB1798E3-E0D9-4C0D-BB3F-B294B9DA9BCA}" type="presOf" srcId="{795BCC10-A647-4CB1-8BBE-4278C085ECF9}" destId="{4FE8A850-0D71-4534-BEAF-755157DBE153}" srcOrd="0" destOrd="0" presId="urn:microsoft.com/office/officeart/2005/8/layout/chevron1"/>
    <dgm:cxn modelId="{9D78B096-2EF0-4224-BE28-7DA4C88AC1AC}" srcId="{2FAA0578-398A-482F-BBCF-4636ABBB33CA}" destId="{E67895F1-FF87-4850-8E5E-2CDE5BF157A7}" srcOrd="0" destOrd="0" parTransId="{5190138F-E43C-4D95-9634-3BBFAE6CC7A9}" sibTransId="{4AB69D8D-7750-48F0-85AD-7E0F6EA47C70}"/>
    <dgm:cxn modelId="{F5ABD356-FE0F-464C-AFBE-692C37E2F94D}" type="presOf" srcId="{FE160A91-7F52-4253-AF3C-485BCEBB80E5}" destId="{AD84F86C-5ACA-42DD-B826-CABC374F2491}" srcOrd="0" destOrd="0" presId="urn:microsoft.com/office/officeart/2005/8/layout/chevron1"/>
    <dgm:cxn modelId="{A759930A-94BD-4645-8386-99EDAD278AC3}" type="presParOf" srcId="{48E8F653-5553-45A7-97D9-3D30E4343DE3}" destId="{E823E464-CA88-448C-BD44-BA329867764C}" srcOrd="0" destOrd="0" presId="urn:microsoft.com/office/officeart/2005/8/layout/chevron1"/>
    <dgm:cxn modelId="{C7960841-DBB9-480D-9498-1F9ED78598D2}" type="presParOf" srcId="{48E8F653-5553-45A7-97D9-3D30E4343DE3}" destId="{A81B7674-D6B2-4ED5-8F26-361D0E226BFC}" srcOrd="1" destOrd="0" presId="urn:microsoft.com/office/officeart/2005/8/layout/chevron1"/>
    <dgm:cxn modelId="{9C87976A-6849-42AB-94E8-2A27CE735E6F}" type="presParOf" srcId="{48E8F653-5553-45A7-97D9-3D30E4343DE3}" destId="{A068E7ED-4459-430B-B03B-AC0F7106D4B4}" srcOrd="2" destOrd="0" presId="urn:microsoft.com/office/officeart/2005/8/layout/chevron1"/>
    <dgm:cxn modelId="{B396B702-6B1D-4AB9-BDBD-E0D21CE8B1C9}" type="presParOf" srcId="{48E8F653-5553-45A7-97D9-3D30E4343DE3}" destId="{DE8A024A-DC77-4531-A580-CBDA6293DA76}" srcOrd="3" destOrd="0" presId="urn:microsoft.com/office/officeart/2005/8/layout/chevron1"/>
    <dgm:cxn modelId="{2C128833-6A2B-4836-8BCB-56A0B583E32A}" type="presParOf" srcId="{48E8F653-5553-45A7-97D9-3D30E4343DE3}" destId="{AD84F86C-5ACA-42DD-B826-CABC374F2491}" srcOrd="4" destOrd="0" presId="urn:microsoft.com/office/officeart/2005/8/layout/chevron1"/>
    <dgm:cxn modelId="{4A69D9C1-E3C1-4C58-9D1A-A25B7990C08A}" type="presParOf" srcId="{48E8F653-5553-45A7-97D9-3D30E4343DE3}" destId="{D7A9F31F-C055-492F-9148-B6A5CCD3C164}" srcOrd="5" destOrd="0" presId="urn:microsoft.com/office/officeart/2005/8/layout/chevron1"/>
    <dgm:cxn modelId="{5B499042-D248-4E24-8A0A-CF8538FA9907}" type="presParOf" srcId="{48E8F653-5553-45A7-97D9-3D30E4343DE3}" destId="{4FE8A850-0D71-4534-BEAF-755157DBE153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AA0578-398A-482F-BBCF-4636ABBB33CA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</dgm:pt>
    <dgm:pt modelId="{1090FC60-B7BB-4C2F-8CA3-5D1DA3151778}">
      <dgm:prSet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sz="1700" b="0" dirty="0" smtClean="0"/>
            <a:t>5. Secondary Market</a:t>
          </a:r>
          <a:endParaRPr lang="en-GB" sz="1700" b="0" dirty="0"/>
        </a:p>
      </dgm:t>
    </dgm:pt>
    <dgm:pt modelId="{F7E59446-6807-439E-8E86-42DADD23903A}" type="parTrans" cxnId="{5580D4B5-8A3C-4A8E-AAFA-11BF0A22A2A3}">
      <dgm:prSet/>
      <dgm:spPr/>
      <dgm:t>
        <a:bodyPr/>
        <a:lstStyle/>
        <a:p>
          <a:endParaRPr lang="en-GB" sz="1600" b="0"/>
        </a:p>
      </dgm:t>
    </dgm:pt>
    <dgm:pt modelId="{28875CEF-445B-4EA0-BE73-65FB78272B59}" type="sibTrans" cxnId="{5580D4B5-8A3C-4A8E-AAFA-11BF0A22A2A3}">
      <dgm:prSet/>
      <dgm:spPr/>
      <dgm:t>
        <a:bodyPr/>
        <a:lstStyle/>
        <a:p>
          <a:endParaRPr lang="en-GB" sz="1600" b="0"/>
        </a:p>
      </dgm:t>
    </dgm:pt>
    <dgm:pt modelId="{A3B190CB-CFB2-4D45-ADEC-1B2AD1BED291}">
      <dgm:prSet custT="1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GB" sz="1700" b="0" dirty="0" smtClean="0"/>
            <a:t>6. Delivery</a:t>
          </a:r>
          <a:endParaRPr lang="en-GB" sz="1700" b="0" dirty="0"/>
        </a:p>
      </dgm:t>
    </dgm:pt>
    <dgm:pt modelId="{B4461974-4FE9-4E59-A3D0-23B90FA8AB3C}" type="parTrans" cxnId="{8AB8834C-A4F2-48D5-945D-812FD9FCC2E7}">
      <dgm:prSet/>
      <dgm:spPr/>
      <dgm:t>
        <a:bodyPr/>
        <a:lstStyle/>
        <a:p>
          <a:endParaRPr lang="en-GB" sz="1600" b="0"/>
        </a:p>
      </dgm:t>
    </dgm:pt>
    <dgm:pt modelId="{7E358CFF-9A4F-4765-8546-2FF13842F4B6}" type="sibTrans" cxnId="{8AB8834C-A4F2-48D5-945D-812FD9FCC2E7}">
      <dgm:prSet/>
      <dgm:spPr/>
      <dgm:t>
        <a:bodyPr/>
        <a:lstStyle/>
        <a:p>
          <a:endParaRPr lang="en-GB" sz="1600" b="0"/>
        </a:p>
      </dgm:t>
    </dgm:pt>
    <dgm:pt modelId="{13BEB14E-2E78-488B-A68F-1A7849BCD5D9}">
      <dgm:prSet custT="1"/>
      <dgm:spPr>
        <a:solidFill>
          <a:schemeClr val="accent5">
            <a:lumMod val="50000"/>
          </a:schemeClr>
        </a:solidFill>
        <a:ln>
          <a:noFill/>
        </a:ln>
      </dgm:spPr>
      <dgm:t>
        <a:bodyPr/>
        <a:lstStyle/>
        <a:p>
          <a:r>
            <a:rPr lang="en-GB" sz="1700" b="0" dirty="0" smtClean="0"/>
            <a:t>7. Payment </a:t>
          </a:r>
          <a:endParaRPr lang="en-GB" sz="1700" b="0" dirty="0"/>
        </a:p>
      </dgm:t>
    </dgm:pt>
    <dgm:pt modelId="{308ADE6B-EE99-4C0B-8AF8-0C3D307563C8}" type="parTrans" cxnId="{1E5F20B6-6DD5-4A71-A551-672D08267867}">
      <dgm:prSet/>
      <dgm:spPr/>
      <dgm:t>
        <a:bodyPr/>
        <a:lstStyle/>
        <a:p>
          <a:endParaRPr lang="en-GB" sz="1600" b="0"/>
        </a:p>
      </dgm:t>
    </dgm:pt>
    <dgm:pt modelId="{0BE00819-A6C8-47EC-806C-B26F20C9AEEF}" type="sibTrans" cxnId="{1E5F20B6-6DD5-4A71-A551-672D08267867}">
      <dgm:prSet/>
      <dgm:spPr/>
      <dgm:t>
        <a:bodyPr/>
        <a:lstStyle/>
        <a:p>
          <a:endParaRPr lang="en-GB" sz="1600" b="0"/>
        </a:p>
      </dgm:t>
    </dgm:pt>
    <dgm:pt modelId="{A4661720-CBDC-4CD0-8F26-CEFF7E29CB17}" type="pres">
      <dgm:prSet presAssocID="{2FAA0578-398A-482F-BBCF-4636ABBB33CA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5B07A6C5-D4D4-4706-B372-0814DC053C3C}" type="pres">
      <dgm:prSet presAssocID="{1090FC60-B7BB-4C2F-8CA3-5D1DA3151778}" presName="horFlow" presStyleCnt="0"/>
      <dgm:spPr/>
    </dgm:pt>
    <dgm:pt modelId="{8035F59C-CD32-4CD9-AE4F-92F0D979B1B0}" type="pres">
      <dgm:prSet presAssocID="{1090FC60-B7BB-4C2F-8CA3-5D1DA3151778}" presName="bigChev" presStyleLbl="node1" presStyleIdx="0" presStyleCnt="3"/>
      <dgm:spPr/>
      <dgm:t>
        <a:bodyPr/>
        <a:lstStyle/>
        <a:p>
          <a:endParaRPr lang="en-GB"/>
        </a:p>
      </dgm:t>
    </dgm:pt>
    <dgm:pt modelId="{91778137-8BFF-4280-91A7-2200947B1A97}" type="pres">
      <dgm:prSet presAssocID="{1090FC60-B7BB-4C2F-8CA3-5D1DA3151778}" presName="vSp" presStyleCnt="0"/>
      <dgm:spPr/>
    </dgm:pt>
    <dgm:pt modelId="{2FE8FF8A-1201-464D-9DEF-1B04FA8F7B77}" type="pres">
      <dgm:prSet presAssocID="{A3B190CB-CFB2-4D45-ADEC-1B2AD1BED291}" presName="horFlow" presStyleCnt="0"/>
      <dgm:spPr/>
    </dgm:pt>
    <dgm:pt modelId="{18AB34F4-F916-493E-AA66-2CC462C0CB86}" type="pres">
      <dgm:prSet presAssocID="{A3B190CB-CFB2-4D45-ADEC-1B2AD1BED291}" presName="bigChev" presStyleLbl="node1" presStyleIdx="1" presStyleCnt="3"/>
      <dgm:spPr/>
      <dgm:t>
        <a:bodyPr/>
        <a:lstStyle/>
        <a:p>
          <a:endParaRPr lang="en-GB"/>
        </a:p>
      </dgm:t>
    </dgm:pt>
    <dgm:pt modelId="{10725913-7C9C-4DED-997E-6580C69FA003}" type="pres">
      <dgm:prSet presAssocID="{A3B190CB-CFB2-4D45-ADEC-1B2AD1BED291}" presName="vSp" presStyleCnt="0"/>
      <dgm:spPr/>
    </dgm:pt>
    <dgm:pt modelId="{D2F3ADDB-5003-4FE5-B893-6AAF7A7AEFDF}" type="pres">
      <dgm:prSet presAssocID="{13BEB14E-2E78-488B-A68F-1A7849BCD5D9}" presName="horFlow" presStyleCnt="0"/>
      <dgm:spPr/>
    </dgm:pt>
    <dgm:pt modelId="{034798B0-29E3-45E0-830D-DE65F8A02824}" type="pres">
      <dgm:prSet presAssocID="{13BEB14E-2E78-488B-A68F-1A7849BCD5D9}" presName="bigChev" presStyleLbl="node1" presStyleIdx="2" presStyleCnt="3"/>
      <dgm:spPr/>
      <dgm:t>
        <a:bodyPr/>
        <a:lstStyle/>
        <a:p>
          <a:endParaRPr lang="en-GB"/>
        </a:p>
      </dgm:t>
    </dgm:pt>
  </dgm:ptLst>
  <dgm:cxnLst>
    <dgm:cxn modelId="{E1FC3369-A507-45CB-B4D9-F0A096306BDC}" type="presOf" srcId="{A3B190CB-CFB2-4D45-ADEC-1B2AD1BED291}" destId="{18AB34F4-F916-493E-AA66-2CC462C0CB86}" srcOrd="0" destOrd="0" presId="urn:microsoft.com/office/officeart/2005/8/layout/lProcess3"/>
    <dgm:cxn modelId="{1E5F20B6-6DD5-4A71-A551-672D08267867}" srcId="{2FAA0578-398A-482F-BBCF-4636ABBB33CA}" destId="{13BEB14E-2E78-488B-A68F-1A7849BCD5D9}" srcOrd="2" destOrd="0" parTransId="{308ADE6B-EE99-4C0B-8AF8-0C3D307563C8}" sibTransId="{0BE00819-A6C8-47EC-806C-B26F20C9AEEF}"/>
    <dgm:cxn modelId="{27B383C7-444D-450D-8C54-C754118DBE1F}" type="presOf" srcId="{1090FC60-B7BB-4C2F-8CA3-5D1DA3151778}" destId="{8035F59C-CD32-4CD9-AE4F-92F0D979B1B0}" srcOrd="0" destOrd="0" presId="urn:microsoft.com/office/officeart/2005/8/layout/lProcess3"/>
    <dgm:cxn modelId="{0227AD29-9C61-4CC0-9935-18972C4671E6}" type="presOf" srcId="{2FAA0578-398A-482F-BBCF-4636ABBB33CA}" destId="{A4661720-CBDC-4CD0-8F26-CEFF7E29CB17}" srcOrd="0" destOrd="0" presId="urn:microsoft.com/office/officeart/2005/8/layout/lProcess3"/>
    <dgm:cxn modelId="{5580D4B5-8A3C-4A8E-AAFA-11BF0A22A2A3}" srcId="{2FAA0578-398A-482F-BBCF-4636ABBB33CA}" destId="{1090FC60-B7BB-4C2F-8CA3-5D1DA3151778}" srcOrd="0" destOrd="0" parTransId="{F7E59446-6807-439E-8E86-42DADD23903A}" sibTransId="{28875CEF-445B-4EA0-BE73-65FB78272B59}"/>
    <dgm:cxn modelId="{E35C0533-9E46-4FEA-BD76-2DB940EC5073}" type="presOf" srcId="{13BEB14E-2E78-488B-A68F-1A7849BCD5D9}" destId="{034798B0-29E3-45E0-830D-DE65F8A02824}" srcOrd="0" destOrd="0" presId="urn:microsoft.com/office/officeart/2005/8/layout/lProcess3"/>
    <dgm:cxn modelId="{8AB8834C-A4F2-48D5-945D-812FD9FCC2E7}" srcId="{2FAA0578-398A-482F-BBCF-4636ABBB33CA}" destId="{A3B190CB-CFB2-4D45-ADEC-1B2AD1BED291}" srcOrd="1" destOrd="0" parTransId="{B4461974-4FE9-4E59-A3D0-23B90FA8AB3C}" sibTransId="{7E358CFF-9A4F-4765-8546-2FF13842F4B6}"/>
    <dgm:cxn modelId="{7F47E056-70B3-4B7D-9C4C-220FE888B6E2}" type="presParOf" srcId="{A4661720-CBDC-4CD0-8F26-CEFF7E29CB17}" destId="{5B07A6C5-D4D4-4706-B372-0814DC053C3C}" srcOrd="0" destOrd="0" presId="urn:microsoft.com/office/officeart/2005/8/layout/lProcess3"/>
    <dgm:cxn modelId="{32611D45-DCC8-49FE-8ABF-A9A189D816EB}" type="presParOf" srcId="{5B07A6C5-D4D4-4706-B372-0814DC053C3C}" destId="{8035F59C-CD32-4CD9-AE4F-92F0D979B1B0}" srcOrd="0" destOrd="0" presId="urn:microsoft.com/office/officeart/2005/8/layout/lProcess3"/>
    <dgm:cxn modelId="{B27B716A-5093-4E44-8CCA-15C657223196}" type="presParOf" srcId="{A4661720-CBDC-4CD0-8F26-CEFF7E29CB17}" destId="{91778137-8BFF-4280-91A7-2200947B1A97}" srcOrd="1" destOrd="0" presId="urn:microsoft.com/office/officeart/2005/8/layout/lProcess3"/>
    <dgm:cxn modelId="{F9805789-2C30-4991-B54D-2FA000915B10}" type="presParOf" srcId="{A4661720-CBDC-4CD0-8F26-CEFF7E29CB17}" destId="{2FE8FF8A-1201-464D-9DEF-1B04FA8F7B77}" srcOrd="2" destOrd="0" presId="urn:microsoft.com/office/officeart/2005/8/layout/lProcess3"/>
    <dgm:cxn modelId="{7173650B-4AF5-4495-8286-9D7E67A3BA3F}" type="presParOf" srcId="{2FE8FF8A-1201-464D-9DEF-1B04FA8F7B77}" destId="{18AB34F4-F916-493E-AA66-2CC462C0CB86}" srcOrd="0" destOrd="0" presId="urn:microsoft.com/office/officeart/2005/8/layout/lProcess3"/>
    <dgm:cxn modelId="{AE01A12E-C160-4C25-B3A0-7976456BA98A}" type="presParOf" srcId="{A4661720-CBDC-4CD0-8F26-CEFF7E29CB17}" destId="{10725913-7C9C-4DED-997E-6580C69FA003}" srcOrd="3" destOrd="0" presId="urn:microsoft.com/office/officeart/2005/8/layout/lProcess3"/>
    <dgm:cxn modelId="{ADBBB73F-5E5F-4F5B-BF3C-8DAFAA56691B}" type="presParOf" srcId="{A4661720-CBDC-4CD0-8F26-CEFF7E29CB17}" destId="{D2F3ADDB-5003-4FE5-B893-6AAF7A7AEFDF}" srcOrd="4" destOrd="0" presId="urn:microsoft.com/office/officeart/2005/8/layout/lProcess3"/>
    <dgm:cxn modelId="{F8BC08F1-8E2F-4D12-9802-6980BE7FA932}" type="presParOf" srcId="{D2F3ADDB-5003-4FE5-B893-6AAF7A7AEFDF}" destId="{034798B0-29E3-45E0-830D-DE65F8A02824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AA0578-398A-482F-BBCF-4636ABBB33C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</dgm:pt>
    <dgm:pt modelId="{F25897B7-EB27-4FEA-B441-F48F25E20CC5}">
      <dgm:prSet custT="1"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en-GB" sz="1700" b="0" dirty="0" smtClean="0"/>
            <a:t>8. Reporting </a:t>
          </a:r>
          <a:endParaRPr lang="en-GB" sz="1700" b="0" dirty="0"/>
        </a:p>
      </dgm:t>
    </dgm:pt>
    <dgm:pt modelId="{9A49461D-6B41-4BB0-AB03-72BC315529C5}" type="parTrans" cxnId="{640D8613-D2EC-45B0-A35A-10CEB33F458E}">
      <dgm:prSet/>
      <dgm:spPr/>
      <dgm:t>
        <a:bodyPr/>
        <a:lstStyle/>
        <a:p>
          <a:endParaRPr lang="en-GB" sz="1600"/>
        </a:p>
      </dgm:t>
    </dgm:pt>
    <dgm:pt modelId="{2A1562AE-496E-4B3E-BA7B-04F08662923B}" type="sibTrans" cxnId="{640D8613-D2EC-45B0-A35A-10CEB33F458E}">
      <dgm:prSet/>
      <dgm:spPr/>
      <dgm:t>
        <a:bodyPr/>
        <a:lstStyle/>
        <a:p>
          <a:endParaRPr lang="en-GB" sz="1600"/>
        </a:p>
      </dgm:t>
    </dgm:pt>
    <dgm:pt modelId="{D99C9908-2E70-4F6A-94B8-98AA7A62AC9A}">
      <dgm:prSet custT="1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GB" sz="1700" b="0" dirty="0" smtClean="0"/>
            <a:t>9. Change Control</a:t>
          </a:r>
          <a:endParaRPr lang="en-GB" sz="1700" b="0" dirty="0"/>
        </a:p>
      </dgm:t>
    </dgm:pt>
    <dgm:pt modelId="{9EAF9D94-133A-42C6-B84A-181E929B4C55}" type="parTrans" cxnId="{40AA5D36-61C5-4137-BFB2-70045D338229}">
      <dgm:prSet/>
      <dgm:spPr/>
      <dgm:t>
        <a:bodyPr/>
        <a:lstStyle/>
        <a:p>
          <a:endParaRPr lang="en-GB" sz="1600"/>
        </a:p>
      </dgm:t>
    </dgm:pt>
    <dgm:pt modelId="{19FB8F70-BFA0-4789-B5D2-83530B34C23B}" type="sibTrans" cxnId="{40AA5D36-61C5-4137-BFB2-70045D338229}">
      <dgm:prSet/>
      <dgm:spPr/>
      <dgm:t>
        <a:bodyPr/>
        <a:lstStyle/>
        <a:p>
          <a:endParaRPr lang="en-GB" sz="1600"/>
        </a:p>
      </dgm:t>
    </dgm:pt>
    <dgm:pt modelId="{B0E84F2A-47E6-4A14-AEAA-342D3AE34078}">
      <dgm:prSet custT="1"/>
      <dgm:spPr>
        <a:solidFill>
          <a:schemeClr val="accent6">
            <a:lumMod val="75000"/>
          </a:schemeClr>
        </a:solidFill>
        <a:ln>
          <a:noFill/>
        </a:ln>
      </dgm:spPr>
      <dgm:t>
        <a:bodyPr/>
        <a:lstStyle/>
        <a:p>
          <a:r>
            <a:rPr lang="en-GB" sz="1700" b="0" dirty="0" smtClean="0"/>
            <a:t>10. Appeals </a:t>
          </a:r>
          <a:endParaRPr lang="en-GB" sz="1700" b="0" dirty="0"/>
        </a:p>
      </dgm:t>
    </dgm:pt>
    <dgm:pt modelId="{CD3FE19B-85B8-4F43-AB7F-905A69D0A043}" type="parTrans" cxnId="{A0D800A3-C1C2-4016-8BF3-17966DDEFC35}">
      <dgm:prSet/>
      <dgm:spPr/>
      <dgm:t>
        <a:bodyPr/>
        <a:lstStyle/>
        <a:p>
          <a:endParaRPr lang="en-GB" sz="1600"/>
        </a:p>
      </dgm:t>
    </dgm:pt>
    <dgm:pt modelId="{DEDF148B-B97C-4FC1-8335-7E64E91728A3}" type="sibTrans" cxnId="{A0D800A3-C1C2-4016-8BF3-17966DDEFC35}">
      <dgm:prSet/>
      <dgm:spPr/>
      <dgm:t>
        <a:bodyPr/>
        <a:lstStyle/>
        <a:p>
          <a:endParaRPr lang="en-GB" sz="1600"/>
        </a:p>
      </dgm:t>
    </dgm:pt>
    <dgm:pt modelId="{F2643DB1-6DE7-4513-869C-DC6A5E1C4D3F}" type="pres">
      <dgm:prSet presAssocID="{2FAA0578-398A-482F-BBCF-4636ABBB33CA}" presName="linearFlow" presStyleCnt="0">
        <dgm:presLayoutVars>
          <dgm:dir/>
          <dgm:animLvl val="lvl"/>
          <dgm:resizeHandles val="exact"/>
        </dgm:presLayoutVars>
      </dgm:prSet>
      <dgm:spPr/>
    </dgm:pt>
    <dgm:pt modelId="{66A5D601-0CBF-4A0C-9E4F-CBDD3B4B94CF}" type="pres">
      <dgm:prSet presAssocID="{F25897B7-EB27-4FEA-B441-F48F25E20CC5}" presName="composite" presStyleCnt="0"/>
      <dgm:spPr/>
    </dgm:pt>
    <dgm:pt modelId="{4451D711-E70C-49AD-AEA7-2F7EA73E930B}" type="pres">
      <dgm:prSet presAssocID="{F25897B7-EB27-4FEA-B441-F48F25E20CC5}" presName="parentText" presStyleLbl="alignNode1" presStyleIdx="0" presStyleCnt="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53D894-2472-4DF0-BB19-A2FC697B0677}" type="pres">
      <dgm:prSet presAssocID="{F25897B7-EB27-4FEA-B441-F48F25E20CC5}" presName="descendantText" presStyleLbl="alignAcc1" presStyleIdx="0" presStyleCnt="3">
        <dgm:presLayoutVars>
          <dgm:bulletEnabled val="1"/>
        </dgm:presLayoutVars>
      </dgm:prSet>
      <dgm:spPr>
        <a:noFill/>
        <a:ln>
          <a:noFill/>
        </a:ln>
      </dgm:spPr>
    </dgm:pt>
    <dgm:pt modelId="{9AB25AF9-B438-4F18-B50B-5C7B9929B161}" type="pres">
      <dgm:prSet presAssocID="{2A1562AE-496E-4B3E-BA7B-04F08662923B}" presName="sp" presStyleCnt="0"/>
      <dgm:spPr/>
    </dgm:pt>
    <dgm:pt modelId="{887002C1-1E3D-4896-92A0-20B7CFB6CB1E}" type="pres">
      <dgm:prSet presAssocID="{D99C9908-2E70-4F6A-94B8-98AA7A62AC9A}" presName="composite" presStyleCnt="0"/>
      <dgm:spPr/>
    </dgm:pt>
    <dgm:pt modelId="{AE2CFF83-F80F-47A3-A940-37722307E207}" type="pres">
      <dgm:prSet presAssocID="{D99C9908-2E70-4F6A-94B8-98AA7A62AC9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2728CE-F790-47A3-9C10-2A46E02FDEFC}" type="pres">
      <dgm:prSet presAssocID="{D99C9908-2E70-4F6A-94B8-98AA7A62AC9A}" presName="descendantText" presStyleLbl="alignAcc1" presStyleIdx="1" presStyleCnt="3">
        <dgm:presLayoutVars>
          <dgm:bulletEnabled val="1"/>
        </dgm:presLayoutVars>
      </dgm:prSet>
      <dgm:spPr>
        <a:noFill/>
        <a:ln>
          <a:noFill/>
        </a:ln>
      </dgm:spPr>
    </dgm:pt>
    <dgm:pt modelId="{4380D4AC-8EEB-4CF8-A0DC-7E4529CD8AD5}" type="pres">
      <dgm:prSet presAssocID="{19FB8F70-BFA0-4789-B5D2-83530B34C23B}" presName="sp" presStyleCnt="0"/>
      <dgm:spPr/>
    </dgm:pt>
    <dgm:pt modelId="{2163E380-9CD3-427E-98F0-78EA795BA76E}" type="pres">
      <dgm:prSet presAssocID="{B0E84F2A-47E6-4A14-AEAA-342D3AE34078}" presName="composite" presStyleCnt="0"/>
      <dgm:spPr/>
    </dgm:pt>
    <dgm:pt modelId="{03FCDC02-9B14-496F-B2FE-08728E55DD12}" type="pres">
      <dgm:prSet presAssocID="{B0E84F2A-47E6-4A14-AEAA-342D3AE3407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686EEB-BB6F-435B-BDB8-9FBE99DC144C}" type="pres">
      <dgm:prSet presAssocID="{B0E84F2A-47E6-4A14-AEAA-342D3AE34078}" presName="descendantText" presStyleLbl="alignAcc1" presStyleIdx="2" presStyleCnt="3">
        <dgm:presLayoutVars>
          <dgm:bulletEnabled val="1"/>
        </dgm:presLayoutVars>
      </dgm:prSet>
      <dgm:spPr>
        <a:noFill/>
        <a:ln>
          <a:noFill/>
        </a:ln>
      </dgm:spPr>
    </dgm:pt>
  </dgm:ptLst>
  <dgm:cxnLst>
    <dgm:cxn modelId="{336D21A1-B0A7-4C0E-B1E2-29750EF89133}" type="presOf" srcId="{F25897B7-EB27-4FEA-B441-F48F25E20CC5}" destId="{4451D711-E70C-49AD-AEA7-2F7EA73E930B}" srcOrd="0" destOrd="0" presId="urn:microsoft.com/office/officeart/2005/8/layout/chevron2"/>
    <dgm:cxn modelId="{A0D800A3-C1C2-4016-8BF3-17966DDEFC35}" srcId="{2FAA0578-398A-482F-BBCF-4636ABBB33CA}" destId="{B0E84F2A-47E6-4A14-AEAA-342D3AE34078}" srcOrd="2" destOrd="0" parTransId="{CD3FE19B-85B8-4F43-AB7F-905A69D0A043}" sibTransId="{DEDF148B-B97C-4FC1-8335-7E64E91728A3}"/>
    <dgm:cxn modelId="{1CD92D69-3B2E-492F-8C59-B4B3D8CD15FF}" type="presOf" srcId="{2FAA0578-398A-482F-BBCF-4636ABBB33CA}" destId="{F2643DB1-6DE7-4513-869C-DC6A5E1C4D3F}" srcOrd="0" destOrd="0" presId="urn:microsoft.com/office/officeart/2005/8/layout/chevron2"/>
    <dgm:cxn modelId="{B5424922-43B6-46F8-843C-9F3F582A3B4B}" type="presOf" srcId="{D99C9908-2E70-4F6A-94B8-98AA7A62AC9A}" destId="{AE2CFF83-F80F-47A3-A940-37722307E207}" srcOrd="0" destOrd="0" presId="urn:microsoft.com/office/officeart/2005/8/layout/chevron2"/>
    <dgm:cxn modelId="{570E072B-BCDC-4E72-BF33-0EB9C2BE3495}" type="presOf" srcId="{B0E84F2A-47E6-4A14-AEAA-342D3AE34078}" destId="{03FCDC02-9B14-496F-B2FE-08728E55DD12}" srcOrd="0" destOrd="0" presId="urn:microsoft.com/office/officeart/2005/8/layout/chevron2"/>
    <dgm:cxn modelId="{40AA5D36-61C5-4137-BFB2-70045D338229}" srcId="{2FAA0578-398A-482F-BBCF-4636ABBB33CA}" destId="{D99C9908-2E70-4F6A-94B8-98AA7A62AC9A}" srcOrd="1" destOrd="0" parTransId="{9EAF9D94-133A-42C6-B84A-181E929B4C55}" sibTransId="{19FB8F70-BFA0-4789-B5D2-83530B34C23B}"/>
    <dgm:cxn modelId="{640D8613-D2EC-45B0-A35A-10CEB33F458E}" srcId="{2FAA0578-398A-482F-BBCF-4636ABBB33CA}" destId="{F25897B7-EB27-4FEA-B441-F48F25E20CC5}" srcOrd="0" destOrd="0" parTransId="{9A49461D-6B41-4BB0-AB03-72BC315529C5}" sibTransId="{2A1562AE-496E-4B3E-BA7B-04F08662923B}"/>
    <dgm:cxn modelId="{9D44C364-1954-40B2-B035-947E4B9771F4}" type="presParOf" srcId="{F2643DB1-6DE7-4513-869C-DC6A5E1C4D3F}" destId="{66A5D601-0CBF-4A0C-9E4F-CBDD3B4B94CF}" srcOrd="0" destOrd="0" presId="urn:microsoft.com/office/officeart/2005/8/layout/chevron2"/>
    <dgm:cxn modelId="{E6C847CA-7A94-452A-AD59-F4008107C645}" type="presParOf" srcId="{66A5D601-0CBF-4A0C-9E4F-CBDD3B4B94CF}" destId="{4451D711-E70C-49AD-AEA7-2F7EA73E930B}" srcOrd="0" destOrd="0" presId="urn:microsoft.com/office/officeart/2005/8/layout/chevron2"/>
    <dgm:cxn modelId="{31F2B3A1-292B-4089-82BF-C31046A60A19}" type="presParOf" srcId="{66A5D601-0CBF-4A0C-9E4F-CBDD3B4B94CF}" destId="{2C53D894-2472-4DF0-BB19-A2FC697B0677}" srcOrd="1" destOrd="0" presId="urn:microsoft.com/office/officeart/2005/8/layout/chevron2"/>
    <dgm:cxn modelId="{4DB8E6A0-9029-498C-97E7-425B929B9EB1}" type="presParOf" srcId="{F2643DB1-6DE7-4513-869C-DC6A5E1C4D3F}" destId="{9AB25AF9-B438-4F18-B50B-5C7B9929B161}" srcOrd="1" destOrd="0" presId="urn:microsoft.com/office/officeart/2005/8/layout/chevron2"/>
    <dgm:cxn modelId="{BB496295-2F72-4E4F-B3F4-8ED80AD4DC1F}" type="presParOf" srcId="{F2643DB1-6DE7-4513-869C-DC6A5E1C4D3F}" destId="{887002C1-1E3D-4896-92A0-20B7CFB6CB1E}" srcOrd="2" destOrd="0" presId="urn:microsoft.com/office/officeart/2005/8/layout/chevron2"/>
    <dgm:cxn modelId="{2BDD7B05-1485-4C82-8599-8304A0D89753}" type="presParOf" srcId="{887002C1-1E3D-4896-92A0-20B7CFB6CB1E}" destId="{AE2CFF83-F80F-47A3-A940-37722307E207}" srcOrd="0" destOrd="0" presId="urn:microsoft.com/office/officeart/2005/8/layout/chevron2"/>
    <dgm:cxn modelId="{DB935C62-DCED-4BED-B862-9C9E08BBE0B5}" type="presParOf" srcId="{887002C1-1E3D-4896-92A0-20B7CFB6CB1E}" destId="{782728CE-F790-47A3-9C10-2A46E02FDEFC}" srcOrd="1" destOrd="0" presId="urn:microsoft.com/office/officeart/2005/8/layout/chevron2"/>
    <dgm:cxn modelId="{FC360A06-851F-40FE-9EE5-0DBC1BD2B9E8}" type="presParOf" srcId="{F2643DB1-6DE7-4513-869C-DC6A5E1C4D3F}" destId="{4380D4AC-8EEB-4CF8-A0DC-7E4529CD8AD5}" srcOrd="3" destOrd="0" presId="urn:microsoft.com/office/officeart/2005/8/layout/chevron2"/>
    <dgm:cxn modelId="{DF6A8ABD-B2F1-4350-8CCE-F3DA355988FC}" type="presParOf" srcId="{F2643DB1-6DE7-4513-869C-DC6A5E1C4D3F}" destId="{2163E380-9CD3-427E-98F0-78EA795BA76E}" srcOrd="4" destOrd="0" presId="urn:microsoft.com/office/officeart/2005/8/layout/chevron2"/>
    <dgm:cxn modelId="{A3BDED00-BB04-4A03-BE81-A6F9DBCA4CFE}" type="presParOf" srcId="{2163E380-9CD3-427E-98F0-78EA795BA76E}" destId="{03FCDC02-9B14-496F-B2FE-08728E55DD12}" srcOrd="0" destOrd="0" presId="urn:microsoft.com/office/officeart/2005/8/layout/chevron2"/>
    <dgm:cxn modelId="{5EEF4E41-5547-4B6C-9515-0634AF52D7E4}" type="presParOf" srcId="{2163E380-9CD3-427E-98F0-78EA795BA76E}" destId="{E3686EEB-BB6F-435B-BDB8-9FBE99DC14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AA0578-398A-482F-BBCF-4636ABBB33C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67895F1-FF87-4850-8E5E-2CDE5BF157A7}">
      <dgm:prSet phldrT="[Text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1. Amount to Auction</a:t>
          </a:r>
          <a:endParaRPr lang="en-GB" b="0" dirty="0">
            <a:solidFill>
              <a:schemeClr val="bg1"/>
            </a:solidFill>
          </a:endParaRPr>
        </a:p>
      </dgm:t>
    </dgm:pt>
    <dgm:pt modelId="{5190138F-E43C-4D95-9634-3BBFAE6CC7A9}" type="parTrans" cxnId="{9D78B096-2EF0-4224-BE28-7DA4C88AC1AC}">
      <dgm:prSet/>
      <dgm:spPr/>
      <dgm:t>
        <a:bodyPr/>
        <a:lstStyle/>
        <a:p>
          <a:endParaRPr lang="en-GB" b="1"/>
        </a:p>
      </dgm:t>
    </dgm:pt>
    <dgm:pt modelId="{4AB69D8D-7750-48F0-85AD-7E0F6EA47C70}" type="sibTrans" cxnId="{9D78B096-2EF0-4224-BE28-7DA4C88AC1AC}">
      <dgm:prSet/>
      <dgm:spPr/>
      <dgm:t>
        <a:bodyPr/>
        <a:lstStyle/>
        <a:p>
          <a:endParaRPr lang="en-GB" b="1"/>
        </a:p>
      </dgm:t>
    </dgm:pt>
    <dgm:pt modelId="{7F110C8C-196C-4CC8-9262-A50375D4505E}">
      <dgm:prSet phldrT="[Text]"/>
      <dgm:spPr>
        <a:solidFill>
          <a:srgbClr val="FF000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2. Eligibility and Pre-Qualification</a:t>
          </a:r>
          <a:endParaRPr lang="en-GB" b="0" dirty="0">
            <a:solidFill>
              <a:schemeClr val="bg1"/>
            </a:solidFill>
          </a:endParaRPr>
        </a:p>
      </dgm:t>
    </dgm:pt>
    <dgm:pt modelId="{F25E0433-EA76-4CE7-883A-8D119C6E8C6D}" type="parTrans" cxnId="{E8FBD3D6-490F-4BA0-80F3-06F5BB2B3E23}">
      <dgm:prSet/>
      <dgm:spPr/>
      <dgm:t>
        <a:bodyPr/>
        <a:lstStyle/>
        <a:p>
          <a:endParaRPr lang="en-GB" b="1"/>
        </a:p>
      </dgm:t>
    </dgm:pt>
    <dgm:pt modelId="{38D42C51-DDAA-42EE-8FC8-FE3EBA3D12E6}" type="sibTrans" cxnId="{E8FBD3D6-490F-4BA0-80F3-06F5BB2B3E23}">
      <dgm:prSet/>
      <dgm:spPr/>
      <dgm:t>
        <a:bodyPr/>
        <a:lstStyle/>
        <a:p>
          <a:endParaRPr lang="en-GB" b="1"/>
        </a:p>
      </dgm:t>
    </dgm:pt>
    <dgm:pt modelId="{FE160A91-7F52-4253-AF3C-485BCEBB80E5}">
      <dgm:prSet phldrT="[Text]"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3. Auction</a:t>
          </a:r>
          <a:endParaRPr lang="en-GB" b="0" dirty="0">
            <a:solidFill>
              <a:schemeClr val="bg1"/>
            </a:solidFill>
          </a:endParaRPr>
        </a:p>
      </dgm:t>
    </dgm:pt>
    <dgm:pt modelId="{94BD1686-9798-4BBD-8751-7FB78C972440}" type="parTrans" cxnId="{A573D5C5-5020-4895-B09E-232C02DAF502}">
      <dgm:prSet/>
      <dgm:spPr/>
      <dgm:t>
        <a:bodyPr/>
        <a:lstStyle/>
        <a:p>
          <a:endParaRPr lang="en-GB" b="1"/>
        </a:p>
      </dgm:t>
    </dgm:pt>
    <dgm:pt modelId="{4B4F093C-1BEE-4A79-97D2-A83468E958E2}" type="sibTrans" cxnId="{A573D5C5-5020-4895-B09E-232C02DAF502}">
      <dgm:prSet/>
      <dgm:spPr/>
      <dgm:t>
        <a:bodyPr/>
        <a:lstStyle/>
        <a:p>
          <a:endParaRPr lang="en-GB" b="1"/>
        </a:p>
      </dgm:t>
    </dgm:pt>
    <dgm:pt modelId="{795BCC10-A647-4CB1-8BBE-4278C085ECF9}">
      <dgm:prSet/>
      <dgm:spPr/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4. Capacity Agreement Management</a:t>
          </a:r>
          <a:endParaRPr lang="en-GB" b="0" dirty="0">
            <a:solidFill>
              <a:schemeClr val="bg1"/>
            </a:solidFill>
          </a:endParaRPr>
        </a:p>
      </dgm:t>
    </dgm:pt>
    <dgm:pt modelId="{60062DF0-00CE-448A-8D9D-1044A9CD19E0}" type="parTrans" cxnId="{CAA856E6-46B7-4916-9417-EFA06C1E225D}">
      <dgm:prSet/>
      <dgm:spPr/>
      <dgm:t>
        <a:bodyPr/>
        <a:lstStyle/>
        <a:p>
          <a:endParaRPr lang="en-GB" b="1"/>
        </a:p>
      </dgm:t>
    </dgm:pt>
    <dgm:pt modelId="{55D31567-DACF-421E-A094-0264836E2BFF}" type="sibTrans" cxnId="{CAA856E6-46B7-4916-9417-EFA06C1E225D}">
      <dgm:prSet/>
      <dgm:spPr/>
      <dgm:t>
        <a:bodyPr/>
        <a:lstStyle/>
        <a:p>
          <a:endParaRPr lang="en-GB" b="1"/>
        </a:p>
      </dgm:t>
    </dgm:pt>
    <dgm:pt modelId="{1090FC60-B7BB-4C2F-8CA3-5D1DA3151778}">
      <dgm:prSet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5. Secondary Market</a:t>
          </a:r>
          <a:endParaRPr lang="en-GB" b="0" dirty="0">
            <a:solidFill>
              <a:schemeClr val="bg1"/>
            </a:solidFill>
          </a:endParaRPr>
        </a:p>
      </dgm:t>
    </dgm:pt>
    <dgm:pt modelId="{F7E59446-6807-439E-8E86-42DADD23903A}" type="parTrans" cxnId="{5580D4B5-8A3C-4A8E-AAFA-11BF0A22A2A3}">
      <dgm:prSet/>
      <dgm:spPr/>
      <dgm:t>
        <a:bodyPr/>
        <a:lstStyle/>
        <a:p>
          <a:endParaRPr lang="en-GB" b="1"/>
        </a:p>
      </dgm:t>
    </dgm:pt>
    <dgm:pt modelId="{28875CEF-445B-4EA0-BE73-65FB78272B59}" type="sibTrans" cxnId="{5580D4B5-8A3C-4A8E-AAFA-11BF0A22A2A3}">
      <dgm:prSet/>
      <dgm:spPr/>
      <dgm:t>
        <a:bodyPr/>
        <a:lstStyle/>
        <a:p>
          <a:endParaRPr lang="en-GB" b="1"/>
        </a:p>
      </dgm:t>
    </dgm:pt>
    <dgm:pt modelId="{A3B190CB-CFB2-4D45-ADEC-1B2AD1BED291}">
      <dgm:prSet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6. Delivery</a:t>
          </a:r>
          <a:endParaRPr lang="en-GB" b="0" dirty="0">
            <a:solidFill>
              <a:schemeClr val="bg1"/>
            </a:solidFill>
          </a:endParaRPr>
        </a:p>
      </dgm:t>
    </dgm:pt>
    <dgm:pt modelId="{B4461974-4FE9-4E59-A3D0-23B90FA8AB3C}" type="parTrans" cxnId="{8AB8834C-A4F2-48D5-945D-812FD9FCC2E7}">
      <dgm:prSet/>
      <dgm:spPr/>
      <dgm:t>
        <a:bodyPr/>
        <a:lstStyle/>
        <a:p>
          <a:endParaRPr lang="en-GB" b="1"/>
        </a:p>
      </dgm:t>
    </dgm:pt>
    <dgm:pt modelId="{7E358CFF-9A4F-4765-8546-2FF13842F4B6}" type="sibTrans" cxnId="{8AB8834C-A4F2-48D5-945D-812FD9FCC2E7}">
      <dgm:prSet/>
      <dgm:spPr/>
      <dgm:t>
        <a:bodyPr/>
        <a:lstStyle/>
        <a:p>
          <a:endParaRPr lang="en-GB" b="1"/>
        </a:p>
      </dgm:t>
    </dgm:pt>
    <dgm:pt modelId="{13BEB14E-2E78-488B-A68F-1A7849BCD5D9}">
      <dgm:prSet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7. Payment </a:t>
          </a:r>
          <a:endParaRPr lang="en-GB" b="0" dirty="0">
            <a:solidFill>
              <a:schemeClr val="bg1"/>
            </a:solidFill>
          </a:endParaRPr>
        </a:p>
      </dgm:t>
    </dgm:pt>
    <dgm:pt modelId="{308ADE6B-EE99-4C0B-8AF8-0C3D307563C8}" type="parTrans" cxnId="{1E5F20B6-6DD5-4A71-A551-672D08267867}">
      <dgm:prSet/>
      <dgm:spPr/>
      <dgm:t>
        <a:bodyPr/>
        <a:lstStyle/>
        <a:p>
          <a:endParaRPr lang="en-GB" b="1"/>
        </a:p>
      </dgm:t>
    </dgm:pt>
    <dgm:pt modelId="{0BE00819-A6C8-47EC-806C-B26F20C9AEEF}" type="sibTrans" cxnId="{1E5F20B6-6DD5-4A71-A551-672D08267867}">
      <dgm:prSet/>
      <dgm:spPr/>
      <dgm:t>
        <a:bodyPr/>
        <a:lstStyle/>
        <a:p>
          <a:endParaRPr lang="en-GB" b="1"/>
        </a:p>
      </dgm:t>
    </dgm:pt>
    <dgm:pt modelId="{F25897B7-EB27-4FEA-B441-F48F25E20CC5}">
      <dgm:prSet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8. Reporting </a:t>
          </a:r>
          <a:endParaRPr lang="en-GB" b="0" dirty="0">
            <a:solidFill>
              <a:schemeClr val="bg1"/>
            </a:solidFill>
          </a:endParaRPr>
        </a:p>
      </dgm:t>
    </dgm:pt>
    <dgm:pt modelId="{9A49461D-6B41-4BB0-AB03-72BC315529C5}" type="parTrans" cxnId="{640D8613-D2EC-45B0-A35A-10CEB33F458E}">
      <dgm:prSet/>
      <dgm:spPr/>
      <dgm:t>
        <a:bodyPr/>
        <a:lstStyle/>
        <a:p>
          <a:endParaRPr lang="en-GB"/>
        </a:p>
      </dgm:t>
    </dgm:pt>
    <dgm:pt modelId="{2A1562AE-496E-4B3E-BA7B-04F08662923B}" type="sibTrans" cxnId="{640D8613-D2EC-45B0-A35A-10CEB33F458E}">
      <dgm:prSet/>
      <dgm:spPr/>
      <dgm:t>
        <a:bodyPr/>
        <a:lstStyle/>
        <a:p>
          <a:endParaRPr lang="en-GB"/>
        </a:p>
      </dgm:t>
    </dgm:pt>
    <dgm:pt modelId="{D99C9908-2E70-4F6A-94B8-98AA7A62AC9A}">
      <dgm:prSet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9. Change Control</a:t>
          </a:r>
          <a:endParaRPr lang="en-GB" b="0" dirty="0">
            <a:solidFill>
              <a:schemeClr val="bg1"/>
            </a:solidFill>
          </a:endParaRPr>
        </a:p>
      </dgm:t>
    </dgm:pt>
    <dgm:pt modelId="{9EAF9D94-133A-42C6-B84A-181E929B4C55}" type="parTrans" cxnId="{40AA5D36-61C5-4137-BFB2-70045D338229}">
      <dgm:prSet/>
      <dgm:spPr/>
      <dgm:t>
        <a:bodyPr/>
        <a:lstStyle/>
        <a:p>
          <a:endParaRPr lang="en-GB"/>
        </a:p>
      </dgm:t>
    </dgm:pt>
    <dgm:pt modelId="{19FB8F70-BFA0-4789-B5D2-83530B34C23B}" type="sibTrans" cxnId="{40AA5D36-61C5-4137-BFB2-70045D338229}">
      <dgm:prSet/>
      <dgm:spPr/>
      <dgm:t>
        <a:bodyPr/>
        <a:lstStyle/>
        <a:p>
          <a:endParaRPr lang="en-GB"/>
        </a:p>
      </dgm:t>
    </dgm:pt>
    <dgm:pt modelId="{B0E84F2A-47E6-4A14-AEAA-342D3AE34078}">
      <dgm:prSet/>
      <dgm:spPr>
        <a:solidFill>
          <a:schemeClr val="accent6">
            <a:lumMod val="75000"/>
          </a:schemeClr>
        </a:solidFill>
        <a:ln>
          <a:noFill/>
        </a:ln>
      </dgm:spPr>
      <dgm:t>
        <a:bodyPr/>
        <a:lstStyle/>
        <a:p>
          <a:r>
            <a:rPr lang="en-GB" b="0" dirty="0" smtClean="0">
              <a:solidFill>
                <a:schemeClr val="bg1"/>
              </a:solidFill>
            </a:rPr>
            <a:t>10. Appeals </a:t>
          </a:r>
          <a:endParaRPr lang="en-GB" b="0" dirty="0">
            <a:solidFill>
              <a:schemeClr val="bg1"/>
            </a:solidFill>
          </a:endParaRPr>
        </a:p>
      </dgm:t>
    </dgm:pt>
    <dgm:pt modelId="{CD3FE19B-85B8-4F43-AB7F-905A69D0A043}" type="parTrans" cxnId="{A0D800A3-C1C2-4016-8BF3-17966DDEFC35}">
      <dgm:prSet/>
      <dgm:spPr/>
      <dgm:t>
        <a:bodyPr/>
        <a:lstStyle/>
        <a:p>
          <a:endParaRPr lang="en-GB"/>
        </a:p>
      </dgm:t>
    </dgm:pt>
    <dgm:pt modelId="{DEDF148B-B97C-4FC1-8335-7E64E91728A3}" type="sibTrans" cxnId="{A0D800A3-C1C2-4016-8BF3-17966DDEFC35}">
      <dgm:prSet/>
      <dgm:spPr/>
      <dgm:t>
        <a:bodyPr/>
        <a:lstStyle/>
        <a:p>
          <a:endParaRPr lang="en-GB"/>
        </a:p>
      </dgm:t>
    </dgm:pt>
    <dgm:pt modelId="{48E8F653-5553-45A7-97D9-3D30E4343DE3}" type="pres">
      <dgm:prSet presAssocID="{2FAA0578-398A-482F-BBCF-4636ABBB33CA}" presName="Name0" presStyleCnt="0">
        <dgm:presLayoutVars>
          <dgm:dir/>
          <dgm:animLvl val="lvl"/>
          <dgm:resizeHandles val="exact"/>
        </dgm:presLayoutVars>
      </dgm:prSet>
      <dgm:spPr/>
    </dgm:pt>
    <dgm:pt modelId="{E823E464-CA88-448C-BD44-BA329867764C}" type="pres">
      <dgm:prSet presAssocID="{E67895F1-FF87-4850-8E5E-2CDE5BF157A7}" presName="parTxOnly" presStyleLbl="node1" presStyleIdx="0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1B7674-D6B2-4ED5-8F26-361D0E226BFC}" type="pres">
      <dgm:prSet presAssocID="{4AB69D8D-7750-48F0-85AD-7E0F6EA47C70}" presName="parTxOnlySpace" presStyleCnt="0"/>
      <dgm:spPr/>
    </dgm:pt>
    <dgm:pt modelId="{A068E7ED-4459-430B-B03B-AC0F7106D4B4}" type="pres">
      <dgm:prSet presAssocID="{7F110C8C-196C-4CC8-9262-A50375D4505E}" presName="parTxOnly" presStyleLbl="node1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8A024A-DC77-4531-A580-CBDA6293DA76}" type="pres">
      <dgm:prSet presAssocID="{38D42C51-DDAA-42EE-8FC8-FE3EBA3D12E6}" presName="parTxOnlySpace" presStyleCnt="0"/>
      <dgm:spPr/>
    </dgm:pt>
    <dgm:pt modelId="{AD84F86C-5ACA-42DD-B826-CABC374F2491}" type="pres">
      <dgm:prSet presAssocID="{FE160A91-7F52-4253-AF3C-485BCEBB80E5}" presName="parTxOnly" presStyleLbl="node1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A9F31F-C055-492F-9148-B6A5CCD3C164}" type="pres">
      <dgm:prSet presAssocID="{4B4F093C-1BEE-4A79-97D2-A83468E958E2}" presName="parTxOnlySpace" presStyleCnt="0"/>
      <dgm:spPr/>
    </dgm:pt>
    <dgm:pt modelId="{4FE8A850-0D71-4534-BEAF-755157DBE153}" type="pres">
      <dgm:prSet presAssocID="{795BCC10-A647-4CB1-8BBE-4278C085ECF9}" presName="parTxOnly" presStyleLbl="node1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EC9195-65A5-46CA-998A-A0A699529A24}" type="pres">
      <dgm:prSet presAssocID="{55D31567-DACF-421E-A094-0264836E2BFF}" presName="parTxOnlySpace" presStyleCnt="0"/>
      <dgm:spPr/>
    </dgm:pt>
    <dgm:pt modelId="{215B8A74-581F-4FDD-8F78-5BCEB63B1AFC}" type="pres">
      <dgm:prSet presAssocID="{1090FC60-B7BB-4C2F-8CA3-5D1DA3151778}" presName="parTxOnly" presStyleLbl="node1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59D98F-6E8E-464B-8C0C-E9B96D5527B4}" type="pres">
      <dgm:prSet presAssocID="{28875CEF-445B-4EA0-BE73-65FB78272B59}" presName="parTxOnlySpace" presStyleCnt="0"/>
      <dgm:spPr/>
    </dgm:pt>
    <dgm:pt modelId="{74DC9822-C451-4E7F-B7B4-D3DE9ABC43B3}" type="pres">
      <dgm:prSet presAssocID="{A3B190CB-CFB2-4D45-ADEC-1B2AD1BED291}" presName="parTxOnly" presStyleLbl="node1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4F4BE8-9A58-403D-AF99-B4BFFF8F742C}" type="pres">
      <dgm:prSet presAssocID="{7E358CFF-9A4F-4765-8546-2FF13842F4B6}" presName="parTxOnlySpace" presStyleCnt="0"/>
      <dgm:spPr/>
    </dgm:pt>
    <dgm:pt modelId="{EFF35AC6-8762-4C60-A105-F1CE6B131E8B}" type="pres">
      <dgm:prSet presAssocID="{13BEB14E-2E78-488B-A68F-1A7849BCD5D9}" presName="parTxOnly" presStyleLbl="node1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469E03-D646-47E1-8076-E83620B33567}" type="pres">
      <dgm:prSet presAssocID="{0BE00819-A6C8-47EC-806C-B26F20C9AEEF}" presName="parTxOnlySpace" presStyleCnt="0"/>
      <dgm:spPr/>
    </dgm:pt>
    <dgm:pt modelId="{ABE64E25-0424-49D0-B86F-F43FD49CDCC9}" type="pres">
      <dgm:prSet presAssocID="{F25897B7-EB27-4FEA-B441-F48F25E20CC5}" presName="parTxOnly" presStyleLbl="node1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97488F-8BDB-49FB-9AF0-11772181150E}" type="pres">
      <dgm:prSet presAssocID="{2A1562AE-496E-4B3E-BA7B-04F08662923B}" presName="parTxOnlySpace" presStyleCnt="0"/>
      <dgm:spPr/>
    </dgm:pt>
    <dgm:pt modelId="{60552D19-3AE8-4E01-907E-2B383F18BD39}" type="pres">
      <dgm:prSet presAssocID="{D99C9908-2E70-4F6A-94B8-98AA7A62AC9A}" presName="parTxOnly" presStyleLbl="node1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1B3F0A-1FF3-4DFA-9BED-1697AA7265E4}" type="pres">
      <dgm:prSet presAssocID="{19FB8F70-BFA0-4789-B5D2-83530B34C23B}" presName="parTxOnlySpace" presStyleCnt="0"/>
      <dgm:spPr/>
    </dgm:pt>
    <dgm:pt modelId="{AC64829B-77C6-4E67-897D-88235A1AA0A4}" type="pres">
      <dgm:prSet presAssocID="{B0E84F2A-47E6-4A14-AEAA-342D3AE34078}" presName="parTxOnly" presStyleLbl="node1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E5F20B6-6DD5-4A71-A551-672D08267867}" srcId="{2FAA0578-398A-482F-BBCF-4636ABBB33CA}" destId="{13BEB14E-2E78-488B-A68F-1A7849BCD5D9}" srcOrd="6" destOrd="0" parTransId="{308ADE6B-EE99-4C0B-8AF8-0C3D307563C8}" sibTransId="{0BE00819-A6C8-47EC-806C-B26F20C9AEEF}"/>
    <dgm:cxn modelId="{BEE1C877-AA39-47C2-87D2-FDF3272E6171}" type="presOf" srcId="{1090FC60-B7BB-4C2F-8CA3-5D1DA3151778}" destId="{215B8A74-581F-4FDD-8F78-5BCEB63B1AFC}" srcOrd="0" destOrd="0" presId="urn:microsoft.com/office/officeart/2005/8/layout/chevron1"/>
    <dgm:cxn modelId="{A0D800A3-C1C2-4016-8BF3-17966DDEFC35}" srcId="{2FAA0578-398A-482F-BBCF-4636ABBB33CA}" destId="{B0E84F2A-47E6-4A14-AEAA-342D3AE34078}" srcOrd="9" destOrd="0" parTransId="{CD3FE19B-85B8-4F43-AB7F-905A69D0A043}" sibTransId="{DEDF148B-B97C-4FC1-8335-7E64E91728A3}"/>
    <dgm:cxn modelId="{8AB8834C-A4F2-48D5-945D-812FD9FCC2E7}" srcId="{2FAA0578-398A-482F-BBCF-4636ABBB33CA}" destId="{A3B190CB-CFB2-4D45-ADEC-1B2AD1BED291}" srcOrd="5" destOrd="0" parTransId="{B4461974-4FE9-4E59-A3D0-23B90FA8AB3C}" sibTransId="{7E358CFF-9A4F-4765-8546-2FF13842F4B6}"/>
    <dgm:cxn modelId="{B9E09318-B135-4568-922D-D06EB70B32BA}" type="presOf" srcId="{795BCC10-A647-4CB1-8BBE-4278C085ECF9}" destId="{4FE8A850-0D71-4534-BEAF-755157DBE153}" srcOrd="0" destOrd="0" presId="urn:microsoft.com/office/officeart/2005/8/layout/chevron1"/>
    <dgm:cxn modelId="{FA6EF379-D3E1-4EF0-87A4-4E8DDA7ECC73}" type="presOf" srcId="{A3B190CB-CFB2-4D45-ADEC-1B2AD1BED291}" destId="{74DC9822-C451-4E7F-B7B4-D3DE9ABC43B3}" srcOrd="0" destOrd="0" presId="urn:microsoft.com/office/officeart/2005/8/layout/chevron1"/>
    <dgm:cxn modelId="{9D78B096-2EF0-4224-BE28-7DA4C88AC1AC}" srcId="{2FAA0578-398A-482F-BBCF-4636ABBB33CA}" destId="{E67895F1-FF87-4850-8E5E-2CDE5BF157A7}" srcOrd="0" destOrd="0" parTransId="{5190138F-E43C-4D95-9634-3BBFAE6CC7A9}" sibTransId="{4AB69D8D-7750-48F0-85AD-7E0F6EA47C70}"/>
    <dgm:cxn modelId="{A1885F56-61C1-4AFA-927D-E55CDD238D31}" type="presOf" srcId="{7F110C8C-196C-4CC8-9262-A50375D4505E}" destId="{A068E7ED-4459-430B-B03B-AC0F7106D4B4}" srcOrd="0" destOrd="0" presId="urn:microsoft.com/office/officeart/2005/8/layout/chevron1"/>
    <dgm:cxn modelId="{053CFEEC-2A72-4000-B238-40BD1E013E20}" type="presOf" srcId="{F25897B7-EB27-4FEA-B441-F48F25E20CC5}" destId="{ABE64E25-0424-49D0-B86F-F43FD49CDCC9}" srcOrd="0" destOrd="0" presId="urn:microsoft.com/office/officeart/2005/8/layout/chevron1"/>
    <dgm:cxn modelId="{21582B62-4750-478E-9710-0060CF81F566}" type="presOf" srcId="{2FAA0578-398A-482F-BBCF-4636ABBB33CA}" destId="{48E8F653-5553-45A7-97D9-3D30E4343DE3}" srcOrd="0" destOrd="0" presId="urn:microsoft.com/office/officeart/2005/8/layout/chevron1"/>
    <dgm:cxn modelId="{E8FBD3D6-490F-4BA0-80F3-06F5BB2B3E23}" srcId="{2FAA0578-398A-482F-BBCF-4636ABBB33CA}" destId="{7F110C8C-196C-4CC8-9262-A50375D4505E}" srcOrd="1" destOrd="0" parTransId="{F25E0433-EA76-4CE7-883A-8D119C6E8C6D}" sibTransId="{38D42C51-DDAA-42EE-8FC8-FE3EBA3D12E6}"/>
    <dgm:cxn modelId="{CAA856E6-46B7-4916-9417-EFA06C1E225D}" srcId="{2FAA0578-398A-482F-BBCF-4636ABBB33CA}" destId="{795BCC10-A647-4CB1-8BBE-4278C085ECF9}" srcOrd="3" destOrd="0" parTransId="{60062DF0-00CE-448A-8D9D-1044A9CD19E0}" sibTransId="{55D31567-DACF-421E-A094-0264836E2BFF}"/>
    <dgm:cxn modelId="{5580D4B5-8A3C-4A8E-AAFA-11BF0A22A2A3}" srcId="{2FAA0578-398A-482F-BBCF-4636ABBB33CA}" destId="{1090FC60-B7BB-4C2F-8CA3-5D1DA3151778}" srcOrd="4" destOrd="0" parTransId="{F7E59446-6807-439E-8E86-42DADD23903A}" sibTransId="{28875CEF-445B-4EA0-BE73-65FB78272B59}"/>
    <dgm:cxn modelId="{CF0271DA-6D76-4B7F-A80F-1056D9E9A3A0}" type="presOf" srcId="{B0E84F2A-47E6-4A14-AEAA-342D3AE34078}" destId="{AC64829B-77C6-4E67-897D-88235A1AA0A4}" srcOrd="0" destOrd="0" presId="urn:microsoft.com/office/officeart/2005/8/layout/chevron1"/>
    <dgm:cxn modelId="{FFEE5C5D-91D0-47F7-9B40-10B072193A9E}" type="presOf" srcId="{FE160A91-7F52-4253-AF3C-485BCEBB80E5}" destId="{AD84F86C-5ACA-42DD-B826-CABC374F2491}" srcOrd="0" destOrd="0" presId="urn:microsoft.com/office/officeart/2005/8/layout/chevron1"/>
    <dgm:cxn modelId="{A573D5C5-5020-4895-B09E-232C02DAF502}" srcId="{2FAA0578-398A-482F-BBCF-4636ABBB33CA}" destId="{FE160A91-7F52-4253-AF3C-485BCEBB80E5}" srcOrd="2" destOrd="0" parTransId="{94BD1686-9798-4BBD-8751-7FB78C972440}" sibTransId="{4B4F093C-1BEE-4A79-97D2-A83468E958E2}"/>
    <dgm:cxn modelId="{44AE1257-DD5D-4DEE-AB86-E9AE79288959}" type="presOf" srcId="{E67895F1-FF87-4850-8E5E-2CDE5BF157A7}" destId="{E823E464-CA88-448C-BD44-BA329867764C}" srcOrd="0" destOrd="0" presId="urn:microsoft.com/office/officeart/2005/8/layout/chevron1"/>
    <dgm:cxn modelId="{0DC561BB-44BF-495C-B85C-C4AC7AE93CA2}" type="presOf" srcId="{D99C9908-2E70-4F6A-94B8-98AA7A62AC9A}" destId="{60552D19-3AE8-4E01-907E-2B383F18BD39}" srcOrd="0" destOrd="0" presId="urn:microsoft.com/office/officeart/2005/8/layout/chevron1"/>
    <dgm:cxn modelId="{640D8613-D2EC-45B0-A35A-10CEB33F458E}" srcId="{2FAA0578-398A-482F-BBCF-4636ABBB33CA}" destId="{F25897B7-EB27-4FEA-B441-F48F25E20CC5}" srcOrd="7" destOrd="0" parTransId="{9A49461D-6B41-4BB0-AB03-72BC315529C5}" sibTransId="{2A1562AE-496E-4B3E-BA7B-04F08662923B}"/>
    <dgm:cxn modelId="{40AA5D36-61C5-4137-BFB2-70045D338229}" srcId="{2FAA0578-398A-482F-BBCF-4636ABBB33CA}" destId="{D99C9908-2E70-4F6A-94B8-98AA7A62AC9A}" srcOrd="8" destOrd="0" parTransId="{9EAF9D94-133A-42C6-B84A-181E929B4C55}" sibTransId="{19FB8F70-BFA0-4789-B5D2-83530B34C23B}"/>
    <dgm:cxn modelId="{FA9B0995-C85A-4D4B-8DF6-393981ED8734}" type="presOf" srcId="{13BEB14E-2E78-488B-A68F-1A7849BCD5D9}" destId="{EFF35AC6-8762-4C60-A105-F1CE6B131E8B}" srcOrd="0" destOrd="0" presId="urn:microsoft.com/office/officeart/2005/8/layout/chevron1"/>
    <dgm:cxn modelId="{51D7D09C-E9B6-406C-B19B-DC08D546CEEA}" type="presParOf" srcId="{48E8F653-5553-45A7-97D9-3D30E4343DE3}" destId="{E823E464-CA88-448C-BD44-BA329867764C}" srcOrd="0" destOrd="0" presId="urn:microsoft.com/office/officeart/2005/8/layout/chevron1"/>
    <dgm:cxn modelId="{DF2322B2-B94B-4B9E-BB40-2EA8CE6958C8}" type="presParOf" srcId="{48E8F653-5553-45A7-97D9-3D30E4343DE3}" destId="{A81B7674-D6B2-4ED5-8F26-361D0E226BFC}" srcOrd="1" destOrd="0" presId="urn:microsoft.com/office/officeart/2005/8/layout/chevron1"/>
    <dgm:cxn modelId="{D8978CAA-710C-4F60-B82B-943E6B08C6D5}" type="presParOf" srcId="{48E8F653-5553-45A7-97D9-3D30E4343DE3}" destId="{A068E7ED-4459-430B-B03B-AC0F7106D4B4}" srcOrd="2" destOrd="0" presId="urn:microsoft.com/office/officeart/2005/8/layout/chevron1"/>
    <dgm:cxn modelId="{51E94934-60A8-43D9-BBD2-EC009C429392}" type="presParOf" srcId="{48E8F653-5553-45A7-97D9-3D30E4343DE3}" destId="{DE8A024A-DC77-4531-A580-CBDA6293DA76}" srcOrd="3" destOrd="0" presId="urn:microsoft.com/office/officeart/2005/8/layout/chevron1"/>
    <dgm:cxn modelId="{85D81833-A0E6-4402-A368-E03B260D4250}" type="presParOf" srcId="{48E8F653-5553-45A7-97D9-3D30E4343DE3}" destId="{AD84F86C-5ACA-42DD-B826-CABC374F2491}" srcOrd="4" destOrd="0" presId="urn:microsoft.com/office/officeart/2005/8/layout/chevron1"/>
    <dgm:cxn modelId="{8168E198-5AFC-40CD-9503-551FE40EEFFA}" type="presParOf" srcId="{48E8F653-5553-45A7-97D9-3D30E4343DE3}" destId="{D7A9F31F-C055-492F-9148-B6A5CCD3C164}" srcOrd="5" destOrd="0" presId="urn:microsoft.com/office/officeart/2005/8/layout/chevron1"/>
    <dgm:cxn modelId="{FC2568DB-ABC5-4DF1-90B8-8C4F7726CBD0}" type="presParOf" srcId="{48E8F653-5553-45A7-97D9-3D30E4343DE3}" destId="{4FE8A850-0D71-4534-BEAF-755157DBE153}" srcOrd="6" destOrd="0" presId="urn:microsoft.com/office/officeart/2005/8/layout/chevron1"/>
    <dgm:cxn modelId="{FE06F4FF-BF5F-457F-B4C1-6BDA0BB2FCC6}" type="presParOf" srcId="{48E8F653-5553-45A7-97D9-3D30E4343DE3}" destId="{6EEC9195-65A5-46CA-998A-A0A699529A24}" srcOrd="7" destOrd="0" presId="urn:microsoft.com/office/officeart/2005/8/layout/chevron1"/>
    <dgm:cxn modelId="{FF6D482A-0424-4A86-B709-80D3560EFB83}" type="presParOf" srcId="{48E8F653-5553-45A7-97D9-3D30E4343DE3}" destId="{215B8A74-581F-4FDD-8F78-5BCEB63B1AFC}" srcOrd="8" destOrd="0" presId="urn:microsoft.com/office/officeart/2005/8/layout/chevron1"/>
    <dgm:cxn modelId="{FD254EC1-3EF4-4C42-AD49-53703DF508D0}" type="presParOf" srcId="{48E8F653-5553-45A7-97D9-3D30E4343DE3}" destId="{E059D98F-6E8E-464B-8C0C-E9B96D5527B4}" srcOrd="9" destOrd="0" presId="urn:microsoft.com/office/officeart/2005/8/layout/chevron1"/>
    <dgm:cxn modelId="{2FA45DEE-C6A6-4A47-882C-B56BDFE48C1B}" type="presParOf" srcId="{48E8F653-5553-45A7-97D9-3D30E4343DE3}" destId="{74DC9822-C451-4E7F-B7B4-D3DE9ABC43B3}" srcOrd="10" destOrd="0" presId="urn:microsoft.com/office/officeart/2005/8/layout/chevron1"/>
    <dgm:cxn modelId="{103DFFD0-BAA6-4972-AB86-4544EA39C6EB}" type="presParOf" srcId="{48E8F653-5553-45A7-97D9-3D30E4343DE3}" destId="{B54F4BE8-9A58-403D-AF99-B4BFFF8F742C}" srcOrd="11" destOrd="0" presId="urn:microsoft.com/office/officeart/2005/8/layout/chevron1"/>
    <dgm:cxn modelId="{B8AEF49F-D218-4FED-AEEF-3903E84157CD}" type="presParOf" srcId="{48E8F653-5553-45A7-97D9-3D30E4343DE3}" destId="{EFF35AC6-8762-4C60-A105-F1CE6B131E8B}" srcOrd="12" destOrd="0" presId="urn:microsoft.com/office/officeart/2005/8/layout/chevron1"/>
    <dgm:cxn modelId="{C9F9E36D-3223-4886-8EEA-99BFD46C22B8}" type="presParOf" srcId="{48E8F653-5553-45A7-97D9-3D30E4343DE3}" destId="{4A469E03-D646-47E1-8076-E83620B33567}" srcOrd="13" destOrd="0" presId="urn:microsoft.com/office/officeart/2005/8/layout/chevron1"/>
    <dgm:cxn modelId="{587BEE51-721C-42C2-A430-19BA4D6D3159}" type="presParOf" srcId="{48E8F653-5553-45A7-97D9-3D30E4343DE3}" destId="{ABE64E25-0424-49D0-B86F-F43FD49CDCC9}" srcOrd="14" destOrd="0" presId="urn:microsoft.com/office/officeart/2005/8/layout/chevron1"/>
    <dgm:cxn modelId="{00CE1831-681B-4941-BB41-16DC145030FA}" type="presParOf" srcId="{48E8F653-5553-45A7-97D9-3D30E4343DE3}" destId="{4C97488F-8BDB-49FB-9AF0-11772181150E}" srcOrd="15" destOrd="0" presId="urn:microsoft.com/office/officeart/2005/8/layout/chevron1"/>
    <dgm:cxn modelId="{05FE3A11-767F-4666-8293-DD390480D67D}" type="presParOf" srcId="{48E8F653-5553-45A7-97D9-3D30E4343DE3}" destId="{60552D19-3AE8-4E01-907E-2B383F18BD39}" srcOrd="16" destOrd="0" presId="urn:microsoft.com/office/officeart/2005/8/layout/chevron1"/>
    <dgm:cxn modelId="{030E2998-A090-4D08-B9C7-09E7F218BBA8}" type="presParOf" srcId="{48E8F653-5553-45A7-97D9-3D30E4343DE3}" destId="{081B3F0A-1FF3-4DFA-9BED-1697AA7265E4}" srcOrd="17" destOrd="0" presId="urn:microsoft.com/office/officeart/2005/8/layout/chevron1"/>
    <dgm:cxn modelId="{AFED8E51-64BC-4F88-B53F-7620E5BA631E}" type="presParOf" srcId="{48E8F653-5553-45A7-97D9-3D30E4343DE3}" destId="{AC64829B-77C6-4E67-897D-88235A1AA0A4}" srcOrd="1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23E464-CA88-448C-BD44-BA329867764C}">
      <dsp:nvSpPr>
        <dsp:cNvPr id="0" name=""/>
        <dsp:cNvSpPr/>
      </dsp:nvSpPr>
      <dsp:spPr>
        <a:xfrm>
          <a:off x="287470" y="1132762"/>
          <a:ext cx="1969814" cy="787925"/>
        </a:xfrm>
        <a:prstGeom prst="chevron">
          <a:avLst/>
        </a:prstGeom>
        <a:solidFill>
          <a:srgbClr val="CC33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1. Amount to Auction</a:t>
          </a:r>
          <a:endParaRPr lang="en-GB" sz="1700" b="0" kern="1200" dirty="0"/>
        </a:p>
      </dsp:txBody>
      <dsp:txXfrm>
        <a:off x="681433" y="1132762"/>
        <a:ext cx="1181889" cy="787925"/>
      </dsp:txXfrm>
    </dsp:sp>
    <dsp:sp modelId="{A068E7ED-4459-430B-B03B-AC0F7106D4B4}">
      <dsp:nvSpPr>
        <dsp:cNvPr id="0" name=""/>
        <dsp:cNvSpPr/>
      </dsp:nvSpPr>
      <dsp:spPr>
        <a:xfrm>
          <a:off x="1918145" y="1132762"/>
          <a:ext cx="2302890" cy="787925"/>
        </a:xfrm>
        <a:prstGeom prst="chevron">
          <a:avLst/>
        </a:prstGeom>
        <a:solidFill>
          <a:srgbClr val="FF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2. Eligibility and Pre-Qualification</a:t>
          </a:r>
          <a:endParaRPr lang="en-GB" sz="1700" b="0" kern="1200" dirty="0"/>
        </a:p>
      </dsp:txBody>
      <dsp:txXfrm>
        <a:off x="2312108" y="1132762"/>
        <a:ext cx="1514965" cy="787925"/>
      </dsp:txXfrm>
    </dsp:sp>
    <dsp:sp modelId="{AD84F86C-5ACA-42DD-B826-CABC374F2491}">
      <dsp:nvSpPr>
        <dsp:cNvPr id="0" name=""/>
        <dsp:cNvSpPr/>
      </dsp:nvSpPr>
      <dsp:spPr>
        <a:xfrm>
          <a:off x="3881889" y="1132762"/>
          <a:ext cx="1885585" cy="787925"/>
        </a:xfrm>
        <a:prstGeom prst="chevron">
          <a:avLst/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 smtClean="0"/>
            <a:t> 3. </a:t>
          </a:r>
          <a:r>
            <a:rPr lang="en-GB" sz="1700" b="0" kern="1200" dirty="0" smtClean="0"/>
            <a:t>Auction</a:t>
          </a:r>
          <a:endParaRPr lang="en-GB" sz="1700" b="0" kern="1200" dirty="0"/>
        </a:p>
      </dsp:txBody>
      <dsp:txXfrm>
        <a:off x="4275852" y="1132762"/>
        <a:ext cx="1097660" cy="787925"/>
      </dsp:txXfrm>
    </dsp:sp>
    <dsp:sp modelId="{4FE8A850-0D71-4534-BEAF-755157DBE153}">
      <dsp:nvSpPr>
        <dsp:cNvPr id="0" name=""/>
        <dsp:cNvSpPr/>
      </dsp:nvSpPr>
      <dsp:spPr>
        <a:xfrm>
          <a:off x="5454983" y="1132762"/>
          <a:ext cx="2274958" cy="787925"/>
        </a:xfrm>
        <a:prstGeom prst="chevron">
          <a:avLst/>
        </a:prstGeom>
        <a:solidFill>
          <a:srgbClr val="00B0F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4. Capacity Agreement Management</a:t>
          </a:r>
          <a:endParaRPr lang="en-GB" sz="1700" b="0" kern="1200" dirty="0"/>
        </a:p>
      </dsp:txBody>
      <dsp:txXfrm>
        <a:off x="5848946" y="1132762"/>
        <a:ext cx="1487033" cy="787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35F59C-CD32-4CD9-AE4F-92F0D979B1B0}">
      <dsp:nvSpPr>
        <dsp:cNvPr id="0" name=""/>
        <dsp:cNvSpPr/>
      </dsp:nvSpPr>
      <dsp:spPr>
        <a:xfrm>
          <a:off x="1518507" y="356"/>
          <a:ext cx="2596867" cy="1038747"/>
        </a:xfrm>
        <a:prstGeom prst="chevron">
          <a:avLst/>
        </a:prstGeom>
        <a:solidFill>
          <a:srgbClr val="0070C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5. Secondary Market</a:t>
          </a:r>
          <a:endParaRPr lang="en-GB" sz="1700" b="0" kern="1200" dirty="0"/>
        </a:p>
      </dsp:txBody>
      <dsp:txXfrm>
        <a:off x="2037881" y="356"/>
        <a:ext cx="1558120" cy="1038747"/>
      </dsp:txXfrm>
    </dsp:sp>
    <dsp:sp modelId="{18AB34F4-F916-493E-AA66-2CC462C0CB86}">
      <dsp:nvSpPr>
        <dsp:cNvPr id="0" name=""/>
        <dsp:cNvSpPr/>
      </dsp:nvSpPr>
      <dsp:spPr>
        <a:xfrm>
          <a:off x="1518507" y="1184527"/>
          <a:ext cx="2596867" cy="1038747"/>
        </a:xfrm>
        <a:prstGeom prst="chevron">
          <a:avLst/>
        </a:prstGeom>
        <a:solidFill>
          <a:srgbClr val="7030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6. Delivery</a:t>
          </a:r>
          <a:endParaRPr lang="en-GB" sz="1700" b="0" kern="1200" dirty="0"/>
        </a:p>
      </dsp:txBody>
      <dsp:txXfrm>
        <a:off x="2037881" y="1184527"/>
        <a:ext cx="1558120" cy="1038747"/>
      </dsp:txXfrm>
    </dsp:sp>
    <dsp:sp modelId="{034798B0-29E3-45E0-830D-DE65F8A02824}">
      <dsp:nvSpPr>
        <dsp:cNvPr id="0" name=""/>
        <dsp:cNvSpPr/>
      </dsp:nvSpPr>
      <dsp:spPr>
        <a:xfrm>
          <a:off x="1518507" y="2368699"/>
          <a:ext cx="2596867" cy="1038747"/>
        </a:xfrm>
        <a:prstGeom prst="chevron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7. Payment </a:t>
          </a:r>
          <a:endParaRPr lang="en-GB" sz="1700" b="0" kern="1200" dirty="0"/>
        </a:p>
      </dsp:txBody>
      <dsp:txXfrm>
        <a:off x="2037881" y="2368699"/>
        <a:ext cx="1558120" cy="10387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1D711-E70C-49AD-AEA7-2F7EA73E930B}">
      <dsp:nvSpPr>
        <dsp:cNvPr id="0" name=""/>
        <dsp:cNvSpPr/>
      </dsp:nvSpPr>
      <dsp:spPr>
        <a:xfrm rot="5400000">
          <a:off x="-250721" y="252893"/>
          <a:ext cx="1671479" cy="1170035"/>
        </a:xfrm>
        <a:prstGeom prst="chevron">
          <a:avLst/>
        </a:prstGeom>
        <a:solidFill>
          <a:srgbClr val="92D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8. Reporting </a:t>
          </a:r>
          <a:endParaRPr lang="en-GB" sz="1700" b="0" kern="1200" dirty="0"/>
        </a:p>
      </dsp:txBody>
      <dsp:txXfrm rot="-5400000">
        <a:off x="2" y="587189"/>
        <a:ext cx="1170035" cy="501444"/>
      </dsp:txXfrm>
    </dsp:sp>
    <dsp:sp modelId="{2C53D894-2472-4DF0-BB19-A2FC697B0677}">
      <dsp:nvSpPr>
        <dsp:cNvPr id="0" name=""/>
        <dsp:cNvSpPr/>
      </dsp:nvSpPr>
      <dsp:spPr>
        <a:xfrm rot="5400000">
          <a:off x="4789999" y="-3617792"/>
          <a:ext cx="1086461" cy="8326389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2CFF83-F80F-47A3-A940-37722307E207}">
      <dsp:nvSpPr>
        <dsp:cNvPr id="0" name=""/>
        <dsp:cNvSpPr/>
      </dsp:nvSpPr>
      <dsp:spPr>
        <a:xfrm rot="5400000">
          <a:off x="-250721" y="1731077"/>
          <a:ext cx="1671479" cy="1170035"/>
        </a:xfrm>
        <a:prstGeom prst="chevron">
          <a:avLst/>
        </a:prstGeom>
        <a:solidFill>
          <a:srgbClr val="00B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9. Change Control</a:t>
          </a:r>
          <a:endParaRPr lang="en-GB" sz="1700" b="0" kern="1200" dirty="0"/>
        </a:p>
      </dsp:txBody>
      <dsp:txXfrm rot="-5400000">
        <a:off x="2" y="2065373"/>
        <a:ext cx="1170035" cy="501444"/>
      </dsp:txXfrm>
    </dsp:sp>
    <dsp:sp modelId="{782728CE-F790-47A3-9C10-2A46E02FDEFC}">
      <dsp:nvSpPr>
        <dsp:cNvPr id="0" name=""/>
        <dsp:cNvSpPr/>
      </dsp:nvSpPr>
      <dsp:spPr>
        <a:xfrm rot="5400000">
          <a:off x="4789999" y="-2139608"/>
          <a:ext cx="1086461" cy="8326389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FCDC02-9B14-496F-B2FE-08728E55DD12}">
      <dsp:nvSpPr>
        <dsp:cNvPr id="0" name=""/>
        <dsp:cNvSpPr/>
      </dsp:nvSpPr>
      <dsp:spPr>
        <a:xfrm rot="5400000">
          <a:off x="-250721" y="3209262"/>
          <a:ext cx="1671479" cy="1170035"/>
        </a:xfrm>
        <a:prstGeom prst="chevron">
          <a:avLst/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/>
            <a:t>10. Appeals </a:t>
          </a:r>
          <a:endParaRPr lang="en-GB" sz="1700" b="0" kern="1200" dirty="0"/>
        </a:p>
      </dsp:txBody>
      <dsp:txXfrm rot="-5400000">
        <a:off x="2" y="3543558"/>
        <a:ext cx="1170035" cy="501444"/>
      </dsp:txXfrm>
    </dsp:sp>
    <dsp:sp modelId="{E3686EEB-BB6F-435B-BDB8-9FBE99DC144C}">
      <dsp:nvSpPr>
        <dsp:cNvPr id="0" name=""/>
        <dsp:cNvSpPr/>
      </dsp:nvSpPr>
      <dsp:spPr>
        <a:xfrm rot="5400000">
          <a:off x="4789999" y="-661423"/>
          <a:ext cx="1086461" cy="8326389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23E464-CA88-448C-BD44-BA329867764C}">
      <dsp:nvSpPr>
        <dsp:cNvPr id="0" name=""/>
        <dsp:cNvSpPr/>
      </dsp:nvSpPr>
      <dsp:spPr>
        <a:xfrm>
          <a:off x="1093" y="134314"/>
          <a:ext cx="983805" cy="393522"/>
        </a:xfrm>
        <a:prstGeom prst="chevron">
          <a:avLst/>
        </a:prstGeom>
        <a:solidFill>
          <a:srgbClr val="C0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1. Amount to Auction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197854" y="134314"/>
        <a:ext cx="590283" cy="393522"/>
      </dsp:txXfrm>
    </dsp:sp>
    <dsp:sp modelId="{A068E7ED-4459-430B-B03B-AC0F7106D4B4}">
      <dsp:nvSpPr>
        <dsp:cNvPr id="0" name=""/>
        <dsp:cNvSpPr/>
      </dsp:nvSpPr>
      <dsp:spPr>
        <a:xfrm>
          <a:off x="886517" y="134314"/>
          <a:ext cx="983805" cy="393522"/>
        </a:xfrm>
        <a:prstGeom prst="chevron">
          <a:avLst/>
        </a:prstGeom>
        <a:solidFill>
          <a:srgbClr val="FF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2. Eligibility and Pre-Qualification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1083278" y="134314"/>
        <a:ext cx="590283" cy="393522"/>
      </dsp:txXfrm>
    </dsp:sp>
    <dsp:sp modelId="{AD84F86C-5ACA-42DD-B826-CABC374F2491}">
      <dsp:nvSpPr>
        <dsp:cNvPr id="0" name=""/>
        <dsp:cNvSpPr/>
      </dsp:nvSpPr>
      <dsp:spPr>
        <a:xfrm>
          <a:off x="1771942" y="134314"/>
          <a:ext cx="983805" cy="393522"/>
        </a:xfrm>
        <a:prstGeom prst="chevron">
          <a:avLst/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3. Auction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1968703" y="134314"/>
        <a:ext cx="590283" cy="393522"/>
      </dsp:txXfrm>
    </dsp:sp>
    <dsp:sp modelId="{4FE8A850-0D71-4534-BEAF-755157DBE153}">
      <dsp:nvSpPr>
        <dsp:cNvPr id="0" name=""/>
        <dsp:cNvSpPr/>
      </dsp:nvSpPr>
      <dsp:spPr>
        <a:xfrm>
          <a:off x="2657367" y="134314"/>
          <a:ext cx="983805" cy="3935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4. Capacity Agreement Management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2854128" y="134314"/>
        <a:ext cx="590283" cy="393522"/>
      </dsp:txXfrm>
    </dsp:sp>
    <dsp:sp modelId="{215B8A74-581F-4FDD-8F78-5BCEB63B1AFC}">
      <dsp:nvSpPr>
        <dsp:cNvPr id="0" name=""/>
        <dsp:cNvSpPr/>
      </dsp:nvSpPr>
      <dsp:spPr>
        <a:xfrm>
          <a:off x="3542792" y="134314"/>
          <a:ext cx="983805" cy="393522"/>
        </a:xfrm>
        <a:prstGeom prst="chevron">
          <a:avLst/>
        </a:prstGeom>
        <a:solidFill>
          <a:srgbClr val="0070C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5. Secondary Market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3739553" y="134314"/>
        <a:ext cx="590283" cy="393522"/>
      </dsp:txXfrm>
    </dsp:sp>
    <dsp:sp modelId="{74DC9822-C451-4E7F-B7B4-D3DE9ABC43B3}">
      <dsp:nvSpPr>
        <dsp:cNvPr id="0" name=""/>
        <dsp:cNvSpPr/>
      </dsp:nvSpPr>
      <dsp:spPr>
        <a:xfrm>
          <a:off x="4428216" y="134314"/>
          <a:ext cx="983805" cy="393522"/>
        </a:xfrm>
        <a:prstGeom prst="chevron">
          <a:avLst/>
        </a:prstGeom>
        <a:solidFill>
          <a:srgbClr val="7030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6. Delivery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4624977" y="134314"/>
        <a:ext cx="590283" cy="393522"/>
      </dsp:txXfrm>
    </dsp:sp>
    <dsp:sp modelId="{EFF35AC6-8762-4C60-A105-F1CE6B131E8B}">
      <dsp:nvSpPr>
        <dsp:cNvPr id="0" name=""/>
        <dsp:cNvSpPr/>
      </dsp:nvSpPr>
      <dsp:spPr>
        <a:xfrm>
          <a:off x="5313641" y="134314"/>
          <a:ext cx="983805" cy="393522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7. Payment 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5510402" y="134314"/>
        <a:ext cx="590283" cy="393522"/>
      </dsp:txXfrm>
    </dsp:sp>
    <dsp:sp modelId="{ABE64E25-0424-49D0-B86F-F43FD49CDCC9}">
      <dsp:nvSpPr>
        <dsp:cNvPr id="0" name=""/>
        <dsp:cNvSpPr/>
      </dsp:nvSpPr>
      <dsp:spPr>
        <a:xfrm>
          <a:off x="6199066" y="134314"/>
          <a:ext cx="983805" cy="393522"/>
        </a:xfrm>
        <a:prstGeom prst="chevron">
          <a:avLst/>
        </a:prstGeom>
        <a:solidFill>
          <a:srgbClr val="92D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8. Reporting 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6395827" y="134314"/>
        <a:ext cx="590283" cy="393522"/>
      </dsp:txXfrm>
    </dsp:sp>
    <dsp:sp modelId="{60552D19-3AE8-4E01-907E-2B383F18BD39}">
      <dsp:nvSpPr>
        <dsp:cNvPr id="0" name=""/>
        <dsp:cNvSpPr/>
      </dsp:nvSpPr>
      <dsp:spPr>
        <a:xfrm>
          <a:off x="7084490" y="134314"/>
          <a:ext cx="983805" cy="393522"/>
        </a:xfrm>
        <a:prstGeom prst="chevron">
          <a:avLst/>
        </a:prstGeom>
        <a:solidFill>
          <a:srgbClr val="00B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9. Change Control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7281251" y="134314"/>
        <a:ext cx="590283" cy="393522"/>
      </dsp:txXfrm>
    </dsp:sp>
    <dsp:sp modelId="{AC64829B-77C6-4E67-897D-88235A1AA0A4}">
      <dsp:nvSpPr>
        <dsp:cNvPr id="0" name=""/>
        <dsp:cNvSpPr/>
      </dsp:nvSpPr>
      <dsp:spPr>
        <a:xfrm>
          <a:off x="7969915" y="134314"/>
          <a:ext cx="983805" cy="393522"/>
        </a:xfrm>
        <a:prstGeom prst="chevron">
          <a:avLst/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b="0" kern="1200" dirty="0" smtClean="0">
              <a:solidFill>
                <a:schemeClr val="bg1"/>
              </a:solidFill>
            </a:rPr>
            <a:t>10. Appeals </a:t>
          </a:r>
          <a:endParaRPr lang="en-GB" sz="700" b="0" kern="1200" dirty="0">
            <a:solidFill>
              <a:schemeClr val="bg1"/>
            </a:solidFill>
          </a:endParaRPr>
        </a:p>
      </dsp:txBody>
      <dsp:txXfrm>
        <a:off x="8166676" y="134314"/>
        <a:ext cx="590283" cy="3935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8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716464"/>
            <a:ext cx="5438464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8" y="942975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D2F216BF-B4DE-47C0-A10E-CE2EC26CE1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22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D1C278-7D7A-4C30-AAF1-813B3DA7544E}" type="slidenum">
              <a:rPr lang="en-GB"/>
              <a:pPr/>
              <a:t>1</a:t>
            </a:fld>
            <a:endParaRPr lang="en-GB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166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362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D1C278-7D7A-4C30-AAF1-813B3DA7544E}" type="slidenum">
              <a:rPr lang="en-GB"/>
              <a:pPr/>
              <a:t>21</a:t>
            </a:fld>
            <a:endParaRPr lang="en-GB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524A5-63F5-4749-9093-ACD7E5DF255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752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524A5-63F5-4749-9093-ACD7E5DF255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752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971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216BF-B4DE-47C0-A10E-CE2EC26CE100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65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0" y="0"/>
            <a:ext cx="9159875" cy="2400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68"/>
              </a:cxn>
              <a:cxn ang="0">
                <a:pos x="1008" y="1368"/>
              </a:cxn>
              <a:cxn ang="0">
                <a:pos x="1152" y="1512"/>
              </a:cxn>
              <a:cxn ang="0">
                <a:pos x="1296" y="1368"/>
              </a:cxn>
              <a:cxn ang="0">
                <a:pos x="5760" y="1368"/>
              </a:cxn>
              <a:cxn ang="0">
                <a:pos x="5760" y="0"/>
              </a:cxn>
              <a:cxn ang="0">
                <a:pos x="0" y="0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93725" y="1279525"/>
            <a:ext cx="8043863" cy="639763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0" y="5164138"/>
            <a:ext cx="8043863" cy="503237"/>
          </a:xfrm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125" name="Picture 4" descr="NG logo small.ai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Line 6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0" y="3216275"/>
            <a:ext cx="1439863" cy="1241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8000" tIns="10800" rIns="18000" bIns="10800">
            <a:spAutoFit/>
          </a:bodyPr>
          <a:lstStyle/>
          <a:p>
            <a:r>
              <a:rPr lang="en-GB" sz="1000">
                <a:solidFill>
                  <a:schemeClr val="tx2"/>
                </a:solidFill>
              </a:rPr>
              <a:t>Place your chosen image here. The four corners must just cover the arrow tips. For covers, the three pictures should be the same size and in a straight line.   </a:t>
            </a:r>
            <a:endParaRPr lang="en-GB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7378700" y="774700"/>
            <a:ext cx="13843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2F739-265F-43BD-865C-851C543933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762000"/>
            <a:ext cx="2022475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762000"/>
            <a:ext cx="5915025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82B64-51D3-46A6-88B9-05CBDD363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>
            <a:off x="0" y="0"/>
            <a:ext cx="9159875" cy="2400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68"/>
              </a:cxn>
              <a:cxn ang="0">
                <a:pos x="1008" y="1368"/>
              </a:cxn>
              <a:cxn ang="0">
                <a:pos x="1152" y="1512"/>
              </a:cxn>
              <a:cxn ang="0">
                <a:pos x="1296" y="1368"/>
              </a:cxn>
              <a:cxn ang="0">
                <a:pos x="5760" y="1368"/>
              </a:cxn>
              <a:cxn ang="0">
                <a:pos x="5760" y="0"/>
              </a:cxn>
              <a:cxn ang="0">
                <a:pos x="0" y="0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93725" y="1279525"/>
            <a:ext cx="8043863" cy="639763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0" y="2882900"/>
            <a:ext cx="8043863" cy="503238"/>
          </a:xfrm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197" name="Picture 4" descr="NG logo small.ai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BCEA8-EB73-439F-AA58-D6293DD333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57B18-97E7-49E4-8930-A5C4B539E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50AFC-2F4F-47BB-B809-EF834FAA76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C15C7-EF25-4080-B9B9-23DE668ED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82B7E-787E-4B0D-866C-820FA7E7EE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384-2E9A-4599-92C2-A6595A8CF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2B8CB-8144-47B0-A3CB-523602263D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B2686-79E2-4F88-AA86-48DE398C8E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7340600" y="774700"/>
            <a:ext cx="1447800" cy="26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24F69-C847-4F67-BA7E-39FAED6D4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83332-DABF-46B5-A238-994D879D8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762000"/>
            <a:ext cx="2022475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762000"/>
            <a:ext cx="5915025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128E-101B-4099-AB06-C28AB8D66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2"/>
          <p:cNvSpPr>
            <a:spLocks/>
          </p:cNvSpPr>
          <p:nvPr/>
        </p:nvSpPr>
        <p:spPr bwMode="auto">
          <a:xfrm>
            <a:off x="0" y="0"/>
            <a:ext cx="9159875" cy="2400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68"/>
              </a:cxn>
              <a:cxn ang="0">
                <a:pos x="1008" y="1368"/>
              </a:cxn>
              <a:cxn ang="0">
                <a:pos x="1152" y="1512"/>
              </a:cxn>
              <a:cxn ang="0">
                <a:pos x="1296" y="1368"/>
              </a:cxn>
              <a:cxn ang="0">
                <a:pos x="5760" y="1368"/>
              </a:cxn>
              <a:cxn ang="0">
                <a:pos x="5760" y="0"/>
              </a:cxn>
              <a:cxn ang="0">
                <a:pos x="0" y="0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93725" y="1279525"/>
            <a:ext cx="8043863" cy="639763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0" y="5164138"/>
            <a:ext cx="8043863" cy="503237"/>
          </a:xfrm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5365" name="Picture 4" descr="NG logo small.ai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Line 6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0" y="3216275"/>
            <a:ext cx="1439863" cy="1241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8000" tIns="10800" rIns="18000" bIns="10800">
            <a:spAutoFit/>
          </a:bodyPr>
          <a:lstStyle/>
          <a:p>
            <a:r>
              <a:rPr lang="en-GB" sz="1000">
                <a:solidFill>
                  <a:schemeClr val="tx2"/>
                </a:solidFill>
              </a:rPr>
              <a:t>Place your chosen image here. The four corners must just cover the arrow tips. For covers, the three pictures should be the same size and in a straight line.   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470CE-67DF-4803-8345-B9ADC680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5AD25-31C5-452A-BBF5-D655597DDF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CD0D1-4EED-4305-87A7-4A739BA50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F9BCD-6FC4-4D79-A55C-356199E575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D161C-CDC3-4A96-9DBC-A5926708E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911B6-EC7B-4154-8F0C-5EBD55C77F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7E3F1-C38D-4518-A0AE-D33FA63D0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D0B4D-CA39-4853-BD4D-032CCDAA23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7A0A1-26DA-46E4-ACC3-690921720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FFCDE-4E6C-4103-B551-5D57FB4FD7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762000"/>
            <a:ext cx="2022475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762000"/>
            <a:ext cx="5915025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3FA88-A127-4949-B517-08297F8DA5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60AA93-C9FD-4D0E-9057-4542DA262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E1E13B-A60B-44E8-90BB-99DA4CFF1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6AE030-91AE-4BBB-A185-AE20A50DF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1CE493-81DD-422B-8E4E-93375F293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2565F6-F41C-4E6F-9A7A-D9346E70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573910-591D-4058-BD72-7022CAACC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AB83E-A402-4F99-B8F3-C15CE5913D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AD234A-CC0E-4053-9CF6-69E66D5DF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AD5E1E-B327-4D75-B3C7-101622B02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0CAC3A-5E12-4F97-B113-1B7E61318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9F7178-CCEC-459B-8562-0EED8A774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762000"/>
            <a:ext cx="2022475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762000"/>
            <a:ext cx="5915025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FCBFD7-43BE-4EDB-8373-D3D6195F3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B2686-79E2-4F88-AA86-48DE398C8E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7340600" y="774700"/>
            <a:ext cx="1447800" cy="26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6C43-A42A-4EFC-8F15-8A2E1EA9C0E2}" type="datetimeFigureOut">
              <a:rPr lang="en-GB" smtClean="0"/>
              <a:pPr/>
              <a:t>23/01/2014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76D90-2454-4658-BC93-0350D266CC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6C43-A42A-4EFC-8F15-8A2E1EA9C0E2}" type="datetimeFigureOut">
              <a:rPr lang="en-GB" smtClean="0"/>
              <a:pPr/>
              <a:t>23/01/2014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76D90-2454-4658-BC93-0350D266CC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32F4B-DC5C-4140-A7CA-181972417B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7D074-E78B-4B07-8B81-09AC20C4D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14560-D0A3-4A12-B103-C27F1584F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A50B4-701D-4AB1-80E4-D1F81D398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83145-C258-4868-B9C4-81F82EF2BA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947A16-D034-49E6-8768-232004829B0E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8" y="1382713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2" name="Picture 4" descr="NG logo small.ai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62000"/>
            <a:ext cx="614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1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288E3C-95B2-4E7E-BE6E-B73E786CA120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8" y="1382713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174" name="Picture 4" descr="NG logo small.ai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62000"/>
            <a:ext cx="614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0613AD-BEDA-47A9-B8D2-C409ADA54C63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8" y="1382713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342" name="Picture 4" descr="NG logo small.ai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62000"/>
            <a:ext cx="614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43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00088" y="1382713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251" name="Picture 4" descr="NG logo small.ai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62000"/>
            <a:ext cx="614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AD8EE23E-64ED-4A1B-81CB-006C729A1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947A16-D034-49E6-8768-232004829B0E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8" y="1382719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2" name="Picture 4" descr="NG logo small.ai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6388" y="265113"/>
            <a:ext cx="21717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8" y="762000"/>
            <a:ext cx="614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1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5782" tIns="47891" rIns="95782" bIns="4789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D6C43-A42A-4EFC-8F15-8A2E1EA9C0E2}" type="datetimeFigureOut">
              <a:rPr lang="en-GB" smtClean="0"/>
              <a:pPr/>
              <a:t>23/01/2014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76D90-2454-4658-BC93-0350D266CC7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957816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7" algn="l" defTabSz="95781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70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7" indent="-239454" algn="l" defTabSz="95781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5" indent="-239454" algn="l" defTabSz="95781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3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01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9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7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5782" tIns="47891" rIns="95782" bIns="4789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D6C43-A42A-4EFC-8F15-8A2E1EA9C0E2}" type="datetimeFigureOut">
              <a:rPr lang="en-GB" smtClean="0"/>
              <a:pPr/>
              <a:t>23/01/2014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76D90-2454-4658-BC93-0350D266CC7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ctr" defTabSz="957816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7" algn="l" defTabSz="95781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70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7" indent="-239454" algn="l" defTabSz="95781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5" indent="-239454" algn="l" defTabSz="95781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3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01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9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7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t pyl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5" y="2973388"/>
            <a:ext cx="2165350" cy="1789112"/>
          </a:xfrm>
          <a:prstGeom prst="rect">
            <a:avLst/>
          </a:prstGeom>
          <a:noFill/>
        </p:spPr>
      </p:pic>
      <p:pic>
        <p:nvPicPr>
          <p:cNvPr id="2053" name="Picture 5" descr="wokingh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7075" y="2971800"/>
            <a:ext cx="2160588" cy="1800225"/>
          </a:xfrm>
          <a:prstGeom prst="rect">
            <a:avLst/>
          </a:prstGeom>
          <a:noFill/>
        </p:spPr>
      </p:pic>
      <p:pic>
        <p:nvPicPr>
          <p:cNvPr id="2054" name="Picture 6" descr="NG_LIBRARY_US_D4-226_T_RG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75338" y="2971800"/>
            <a:ext cx="2171700" cy="180975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896100" y="812800"/>
            <a:ext cx="1968500" cy="165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 sz="quarter"/>
          </p:nvPr>
        </p:nvSpPr>
        <p:spPr>
          <a:xfrm>
            <a:off x="420304" y="932684"/>
            <a:ext cx="8043863" cy="954107"/>
          </a:xfrm>
        </p:spPr>
        <p:txBody>
          <a:bodyPr/>
          <a:lstStyle/>
          <a:p>
            <a:r>
              <a:rPr lang="en-GB" dirty="0" smtClean="0"/>
              <a:t>EMR Capacity Market </a:t>
            </a:r>
            <a:br>
              <a:rPr lang="en-GB" dirty="0" smtClean="0"/>
            </a:br>
            <a:r>
              <a:rPr lang="en-GB" dirty="0" smtClean="0"/>
              <a:t>Implementation Coordination Update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Industry Implementation Forum – 23</a:t>
            </a:r>
            <a:r>
              <a:rPr lang="en-GB" baseline="30000" dirty="0" smtClean="0"/>
              <a:t>rd</a:t>
            </a:r>
            <a:r>
              <a:rPr lang="en-GB" dirty="0" smtClean="0"/>
              <a:t> January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152412"/>
            <a:ext cx="6315075" cy="1200329"/>
          </a:xfrm>
        </p:spPr>
        <p:txBody>
          <a:bodyPr/>
          <a:lstStyle/>
          <a:p>
            <a:r>
              <a:rPr lang="en-GB" sz="2400" dirty="0" smtClean="0"/>
              <a:t>We captured a number of Implementation Risks/Issues which will inform the agendas for future workshops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31181" y="1446676"/>
          <a:ext cx="8043746" cy="518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329"/>
                <a:gridCol w="5416417"/>
              </a:tblGrid>
              <a:tr h="38212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Issue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Detail</a:t>
                      </a:r>
                      <a:endParaRPr lang="en-GB" sz="16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Potential timeline creep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</a:t>
                      </a:r>
                      <a:r>
                        <a:rPr lang="en-GB" sz="1400" baseline="0" dirty="0" smtClean="0"/>
                        <a:t>ovement in the timeline and associated deadlines will undermine confidence in the process &amp; lead to genuine loss from any delays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Industry representation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Are we involving the right people in the implementation process, how do we engage with</a:t>
                      </a:r>
                      <a:r>
                        <a:rPr lang="en-GB" sz="1400" baseline="0" dirty="0" smtClean="0"/>
                        <a:t> “practitioners” who understand the details 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Governance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Governance around the implementation process and development of the associated Rules is unclear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Participant readiness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What will happen if one participant (or a small number) are not ready?</a:t>
                      </a:r>
                      <a:r>
                        <a:rPr lang="en-GB" sz="1400" baseline="0" dirty="0" smtClean="0"/>
                        <a:t> Will this be factored into the ‘Go Live’ readiness criteria?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Pre-qualification queue blockage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There is concern that pre-qualification will take longer than planned leading</a:t>
                      </a:r>
                      <a:r>
                        <a:rPr lang="en-GB" sz="1400" baseline="0" dirty="0" smtClean="0"/>
                        <a:t> to delays in the auction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Auction system delay following pre-qualification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Delays</a:t>
                      </a:r>
                      <a:r>
                        <a:rPr lang="en-GB" sz="1400" baseline="0" dirty="0" smtClean="0"/>
                        <a:t> to systems between pre-qualification and Auction could mean that pre-qualification data is no longer valid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Auction</a:t>
                      </a:r>
                      <a:r>
                        <a:rPr lang="en-GB" sz="1400" baseline="0" dirty="0" smtClean="0"/>
                        <a:t> system security and confidentiality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It is not clear how </a:t>
                      </a:r>
                      <a:r>
                        <a:rPr lang="en-GB" sz="1400" baseline="0" dirty="0" smtClean="0"/>
                        <a:t>security and confidentiality of pre-qualification and auction information will be protected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Auction is cancelled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There are</a:t>
                      </a:r>
                      <a:r>
                        <a:rPr lang="en-GB" sz="1400" baseline="0" dirty="0" smtClean="0"/>
                        <a:t> concerns that the auction will be cancelled due to lack of liquidity, not clearing or that too much plant opts out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Supply</a:t>
                      </a:r>
                      <a:r>
                        <a:rPr lang="en-GB" sz="1400" baseline="0" dirty="0" smtClean="0"/>
                        <a:t> side system development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 order to ensure participants can get paid on time, suppliers charging systems will also need to be ready.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87094"/>
            <a:ext cx="6474732" cy="1200329"/>
          </a:xfrm>
        </p:spPr>
        <p:txBody>
          <a:bodyPr/>
          <a:lstStyle/>
          <a:p>
            <a:r>
              <a:rPr lang="en-GB" sz="2400" dirty="0" smtClean="0"/>
              <a:t>We also captured issues which, whilst impacting on Implementation, cannot be resolved entirely within this process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31181" y="1446676"/>
          <a:ext cx="8302916" cy="5014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794"/>
                <a:gridCol w="5721122"/>
              </a:tblGrid>
              <a:tr h="3505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Issue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Detail</a:t>
                      </a:r>
                      <a:endParaRPr lang="en-GB" sz="16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Lack of firm rules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Final rules and regulations will not be available until late June. The plan does not allow sufficient time for applicants to</a:t>
                      </a:r>
                      <a:r>
                        <a:rPr lang="en-GB" sz="1400" baseline="0" dirty="0" smtClean="0"/>
                        <a:t> review the rules or regulations that have not yet been published.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State Aid impact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The</a:t>
                      </a:r>
                      <a:r>
                        <a:rPr lang="en-GB" sz="1400" baseline="0" dirty="0" smtClean="0"/>
                        <a:t> State Aid process and impacts are unclear for applicants, what are the deadlines and how might go-live be impacted.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DSR delays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Further delays to the start of the DSR Transitional Arrangements will </a:t>
                      </a:r>
                      <a:r>
                        <a:rPr lang="en-GB" sz="1400" baseline="0" dirty="0" smtClean="0"/>
                        <a:t>undermine confidence and reduce the willingness to sufficiently invest in advance of go live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Interconnection</a:t>
                      </a:r>
                      <a:r>
                        <a:rPr lang="en-GB" sz="1400" baseline="0" dirty="0" smtClean="0"/>
                        <a:t> participation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It</a:t>
                      </a:r>
                      <a:r>
                        <a:rPr lang="en-GB" sz="1400" baseline="0" dirty="0" smtClean="0"/>
                        <a:t> is not clear how interconnected capacity will be eligible to participate in the CM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Secondary Trading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Concern that a robust secondary trading arrangement</a:t>
                      </a:r>
                      <a:r>
                        <a:rPr lang="en-GB" sz="1400" baseline="0" dirty="0" smtClean="0"/>
                        <a:t> will not be in place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Change in Law confidence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There is insufficient </a:t>
                      </a:r>
                      <a:r>
                        <a:rPr lang="en-GB" sz="1400" baseline="0" dirty="0" smtClean="0"/>
                        <a:t>change in law protection leading to a lack of confidence and appropriate risk management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Confidence in long term</a:t>
                      </a:r>
                      <a:r>
                        <a:rPr lang="en-GB" sz="1400" baseline="0" dirty="0" smtClean="0"/>
                        <a:t> view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Participants are not confident that there will continue to be a capacity mechanism</a:t>
                      </a:r>
                      <a:r>
                        <a:rPr lang="en-GB" sz="1400" baseline="0" dirty="0" smtClean="0"/>
                        <a:t> to participate in</a:t>
                      </a:r>
                      <a:endParaRPr lang="en-GB" sz="1400" dirty="0"/>
                    </a:p>
                  </a:txBody>
                  <a:tcPr/>
                </a:tc>
              </a:tr>
              <a:tr h="53347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General Election impact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Will the election</a:t>
                      </a:r>
                      <a:r>
                        <a:rPr lang="en-GB" sz="1400" baseline="0" dirty="0" smtClean="0"/>
                        <a:t> and it’s preparation lead to changes in policy or timescales 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63640"/>
              </p:ext>
            </p:extLst>
          </p:nvPr>
        </p:nvGraphicFramePr>
        <p:xfrm>
          <a:off x="52115" y="260648"/>
          <a:ext cx="8714221" cy="6306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051"/>
                <a:gridCol w="1210310"/>
                <a:gridCol w="1210310"/>
                <a:gridCol w="1210310"/>
                <a:gridCol w="1210310"/>
                <a:gridCol w="1210310"/>
                <a:gridCol w="1210310"/>
                <a:gridCol w="1210310"/>
              </a:tblGrid>
              <a:tr h="144016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2013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2014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42326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Dec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Jan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Feb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Mar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Apr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May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Jun</a:t>
                      </a:r>
                      <a:endParaRPr lang="en-GB" sz="10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756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Government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err="1" smtClean="0"/>
                        <a:t>Ofgem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9719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Delivery Body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Applicant</a:t>
                      </a:r>
                      <a:endParaRPr lang="en-GB" sz="7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GB" sz="1000" b="1" dirty="0" smtClean="0"/>
                        <a:t>Capacity Market Settlement</a:t>
                      </a:r>
                      <a:r>
                        <a:rPr lang="en-GB" sz="1000" b="1" baseline="0" dirty="0" smtClean="0"/>
                        <a:t> Body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owchart: Decision 4"/>
          <p:cNvSpPr/>
          <p:nvPr/>
        </p:nvSpPr>
        <p:spPr>
          <a:xfrm>
            <a:off x="1381492" y="986932"/>
            <a:ext cx="166154" cy="180000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1490204" y="980728"/>
            <a:ext cx="1784451" cy="222972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000" dirty="0"/>
              <a:t>Royal assent to Energy Bill</a:t>
            </a:r>
          </a:p>
        </p:txBody>
      </p:sp>
      <p:sp>
        <p:nvSpPr>
          <p:cNvPr id="7" name="Flowchart: Decision 6"/>
          <p:cNvSpPr/>
          <p:nvPr/>
        </p:nvSpPr>
        <p:spPr>
          <a:xfrm>
            <a:off x="7563101" y="1162984"/>
            <a:ext cx="166154" cy="180000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7747475" y="1124750"/>
            <a:ext cx="134441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>
              <a:lnSpc>
                <a:spcPts val="1000"/>
              </a:lnSpc>
            </a:pPr>
            <a:r>
              <a:rPr lang="en-GB" dirty="0" smtClean="0"/>
              <a:t>Government response to consultation published</a:t>
            </a:r>
            <a:endParaRPr lang="en-GB" dirty="0"/>
          </a:p>
        </p:txBody>
      </p:sp>
      <p:sp>
        <p:nvSpPr>
          <p:cNvPr id="21" name="Flowchart: Decision 20"/>
          <p:cNvSpPr/>
          <p:nvPr/>
        </p:nvSpPr>
        <p:spPr>
          <a:xfrm>
            <a:off x="1036088" y="1162984"/>
            <a:ext cx="166154" cy="180000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373307" y="1046687"/>
            <a:ext cx="864096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1000" dirty="0"/>
              <a:t>Consultation </a:t>
            </a:r>
            <a:r>
              <a:rPr lang="en-GB" sz="1000" dirty="0" smtClean="0"/>
              <a:t>closes</a:t>
            </a:r>
            <a:endParaRPr lang="en-GB" sz="1000" dirty="0"/>
          </a:p>
        </p:txBody>
      </p:sp>
      <p:sp>
        <p:nvSpPr>
          <p:cNvPr id="25" name="Flowchart: Decision 24"/>
          <p:cNvSpPr/>
          <p:nvPr/>
        </p:nvSpPr>
        <p:spPr>
          <a:xfrm>
            <a:off x="880947" y="1413197"/>
            <a:ext cx="200722" cy="226032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49147" y="1340775"/>
            <a:ext cx="1259788" cy="37686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en-GB" sz="1000" dirty="0"/>
              <a:t>Delivery </a:t>
            </a:r>
            <a:r>
              <a:rPr lang="en-GB" sz="1000" dirty="0" smtClean="0"/>
              <a:t>plan published</a:t>
            </a:r>
            <a:endParaRPr lang="en-GB" sz="1000" dirty="0"/>
          </a:p>
        </p:txBody>
      </p:sp>
      <p:cxnSp>
        <p:nvCxnSpPr>
          <p:cNvPr id="3" name="Straight Connector 2"/>
          <p:cNvCxnSpPr>
            <a:stCxn id="21" idx="3"/>
            <a:endCxn id="7" idx="1"/>
          </p:cNvCxnSpPr>
          <p:nvPr/>
        </p:nvCxnSpPr>
        <p:spPr>
          <a:xfrm>
            <a:off x="1202247" y="1252984"/>
            <a:ext cx="636085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owchart: Decision 36"/>
          <p:cNvSpPr/>
          <p:nvPr/>
        </p:nvSpPr>
        <p:spPr>
          <a:xfrm>
            <a:off x="8626037" y="3725758"/>
            <a:ext cx="239183" cy="244083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1000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161323" y="3941790"/>
            <a:ext cx="823038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>
              <a:lnSpc>
                <a:spcPts val="1000"/>
              </a:lnSpc>
            </a:pPr>
            <a:r>
              <a:rPr lang="en-GB" sz="1000" dirty="0"/>
              <a:t>Informal </a:t>
            </a:r>
            <a:r>
              <a:rPr lang="en-GB" sz="1000" dirty="0" smtClean="0"/>
              <a:t>auction guidelines</a:t>
            </a:r>
            <a:endParaRPr lang="en-GB" sz="1000" dirty="0"/>
          </a:p>
        </p:txBody>
      </p:sp>
      <p:sp>
        <p:nvSpPr>
          <p:cNvPr id="39" name="Pentagon 38"/>
          <p:cNvSpPr/>
          <p:nvPr/>
        </p:nvSpPr>
        <p:spPr>
          <a:xfrm>
            <a:off x="4534081" y="3053802"/>
            <a:ext cx="4215010" cy="180000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1000" dirty="0"/>
              <a:t>Electricity </a:t>
            </a:r>
            <a:r>
              <a:rPr lang="en-GB" sz="1000" dirty="0" smtClean="0"/>
              <a:t>capacity modelling and analysis</a:t>
            </a:r>
            <a:endParaRPr lang="en-GB" sz="1000" dirty="0"/>
          </a:p>
        </p:txBody>
      </p:sp>
      <p:sp>
        <p:nvSpPr>
          <p:cNvPr id="36" name="Flowchart: Decision 35"/>
          <p:cNvSpPr/>
          <p:nvPr/>
        </p:nvSpPr>
        <p:spPr>
          <a:xfrm>
            <a:off x="4427034" y="2152186"/>
            <a:ext cx="245327" cy="223024"/>
          </a:xfrm>
          <a:prstGeom prst="flowChartDecis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6750" y="2311356"/>
            <a:ext cx="1829955" cy="45380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GB" sz="1000" dirty="0"/>
              <a:t>Publish draft </a:t>
            </a:r>
            <a:r>
              <a:rPr lang="en-GB" sz="1000" dirty="0" smtClean="0"/>
              <a:t>Capacity Market  </a:t>
            </a:r>
            <a:r>
              <a:rPr lang="en-GB" sz="1000" dirty="0"/>
              <a:t>Rules </a:t>
            </a:r>
            <a:r>
              <a:rPr lang="en-GB" sz="1000" dirty="0" smtClean="0"/>
              <a:t>change process</a:t>
            </a:r>
            <a:endParaRPr lang="en-GB" sz="1000" dirty="0"/>
          </a:p>
        </p:txBody>
      </p:sp>
      <p:cxnSp>
        <p:nvCxnSpPr>
          <p:cNvPr id="52" name="Straight Arrow Connector 51"/>
          <p:cNvCxnSpPr>
            <a:stCxn id="36" idx="3"/>
            <a:endCxn id="207" idx="1"/>
          </p:cNvCxnSpPr>
          <p:nvPr/>
        </p:nvCxnSpPr>
        <p:spPr>
          <a:xfrm flipV="1">
            <a:off x="4672361" y="2255985"/>
            <a:ext cx="3954243" cy="771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owchart: Decision 53"/>
          <p:cNvSpPr>
            <a:spLocks noChangeAspect="1"/>
          </p:cNvSpPr>
          <p:nvPr/>
        </p:nvSpPr>
        <p:spPr>
          <a:xfrm>
            <a:off x="8626603" y="2677885"/>
            <a:ext cx="238617" cy="258502"/>
          </a:xfrm>
          <a:prstGeom prst="flowChartDecis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>
                <a:latin typeface="Arial" pitchFamily="34" charset="0"/>
                <a:cs typeface="Arial" pitchFamily="34" charset="0"/>
              </a:rPr>
              <a:t>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86" y="-17097"/>
            <a:ext cx="3249595" cy="253750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EMR Capacity Market Implementation Plan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927563" y="0"/>
            <a:ext cx="950440" cy="253750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2"/>
                </a:solidFill>
              </a:rPr>
              <a:t>Version </a:t>
            </a:r>
            <a:r>
              <a:rPr lang="en-GB" sz="1200" b="1" dirty="0" smtClean="0">
                <a:solidFill>
                  <a:schemeClr val="tx2"/>
                </a:solidFill>
              </a:rPr>
              <a:t>1.1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31355" y="2256169"/>
            <a:ext cx="1600417" cy="45380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GB" sz="1000" dirty="0" smtClean="0"/>
              <a:t>Publish final Capacity Market Rules change process</a:t>
            </a:r>
            <a:endParaRPr lang="en-GB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6964881" y="2665626"/>
            <a:ext cx="1666885" cy="32556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GB" sz="1000" dirty="0" smtClean="0"/>
              <a:t>Publish appeals guidance</a:t>
            </a:r>
            <a:endParaRPr lang="en-GB" sz="1000" dirty="0"/>
          </a:p>
        </p:txBody>
      </p:sp>
      <p:sp>
        <p:nvSpPr>
          <p:cNvPr id="201" name="Right Arrow 200"/>
          <p:cNvSpPr/>
          <p:nvPr/>
        </p:nvSpPr>
        <p:spPr>
          <a:xfrm>
            <a:off x="287370" y="1700808"/>
            <a:ext cx="8472172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Code and licence changes</a:t>
            </a:r>
            <a:endParaRPr lang="en-GB" sz="1000" dirty="0"/>
          </a:p>
        </p:txBody>
      </p:sp>
      <p:sp>
        <p:nvSpPr>
          <p:cNvPr id="116" name="Right Arrow 115"/>
          <p:cNvSpPr/>
          <p:nvPr/>
        </p:nvSpPr>
        <p:spPr>
          <a:xfrm>
            <a:off x="287370" y="762580"/>
            <a:ext cx="8461722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Analysing consultation responses, finalising policy and draft secondary legislation</a:t>
            </a:r>
            <a:endParaRPr lang="en-GB" sz="1000" dirty="0"/>
          </a:p>
        </p:txBody>
      </p:sp>
      <p:sp>
        <p:nvSpPr>
          <p:cNvPr id="207" name="Flowchart: Decision 206"/>
          <p:cNvSpPr>
            <a:spLocks noChangeAspect="1"/>
          </p:cNvSpPr>
          <p:nvPr/>
        </p:nvSpPr>
        <p:spPr>
          <a:xfrm>
            <a:off x="8626604" y="2126734"/>
            <a:ext cx="238616" cy="258501"/>
          </a:xfrm>
          <a:prstGeom prst="flowChartDecis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9" name="Right Arrow 208"/>
          <p:cNvSpPr/>
          <p:nvPr/>
        </p:nvSpPr>
        <p:spPr>
          <a:xfrm>
            <a:off x="286052" y="3325850"/>
            <a:ext cx="8472172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Auction </a:t>
            </a:r>
            <a:r>
              <a:rPr lang="en-GB" sz="1000" dirty="0"/>
              <a:t>IT systems </a:t>
            </a:r>
            <a:r>
              <a:rPr lang="en-GB" sz="1000" dirty="0" smtClean="0"/>
              <a:t>design and build</a:t>
            </a:r>
            <a:endParaRPr lang="en-GB" sz="1000" dirty="0"/>
          </a:p>
        </p:txBody>
      </p:sp>
      <p:sp>
        <p:nvSpPr>
          <p:cNvPr id="212" name="Right Arrow 211"/>
          <p:cNvSpPr/>
          <p:nvPr/>
        </p:nvSpPr>
        <p:spPr>
          <a:xfrm>
            <a:off x="287370" y="3791415"/>
            <a:ext cx="8076045" cy="190817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Implementation planning</a:t>
            </a:r>
            <a:endParaRPr lang="en-GB" sz="1000" dirty="0"/>
          </a:p>
        </p:txBody>
      </p:sp>
      <p:sp>
        <p:nvSpPr>
          <p:cNvPr id="214" name="Right Arrow 213"/>
          <p:cNvSpPr/>
          <p:nvPr/>
        </p:nvSpPr>
        <p:spPr>
          <a:xfrm>
            <a:off x="286052" y="3551673"/>
            <a:ext cx="8472172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Pre-qualification IT systems design and build</a:t>
            </a:r>
            <a:endParaRPr lang="en-GB" sz="1000" dirty="0"/>
          </a:p>
        </p:txBody>
      </p:sp>
      <p:sp>
        <p:nvSpPr>
          <p:cNvPr id="215" name="Right Arrow 214"/>
          <p:cNvSpPr/>
          <p:nvPr/>
        </p:nvSpPr>
        <p:spPr>
          <a:xfrm>
            <a:off x="286052" y="4873664"/>
            <a:ext cx="8472172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Implementation planning</a:t>
            </a:r>
            <a:endParaRPr lang="en-GB" sz="1000" dirty="0"/>
          </a:p>
        </p:txBody>
      </p:sp>
      <p:sp>
        <p:nvSpPr>
          <p:cNvPr id="216" name="Right Arrow 215"/>
          <p:cNvSpPr/>
          <p:nvPr/>
        </p:nvSpPr>
        <p:spPr>
          <a:xfrm>
            <a:off x="4534082" y="1955315"/>
            <a:ext cx="4236086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Consultation on Capacity Market Rules change process</a:t>
            </a:r>
            <a:endParaRPr lang="en-GB" sz="1000" dirty="0"/>
          </a:p>
        </p:txBody>
      </p:sp>
      <p:sp>
        <p:nvSpPr>
          <p:cNvPr id="51" name="Flowchart: Decision 50"/>
          <p:cNvSpPr/>
          <p:nvPr/>
        </p:nvSpPr>
        <p:spPr>
          <a:xfrm>
            <a:off x="4272023" y="3042650"/>
            <a:ext cx="255376" cy="235815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ight Arrow 64"/>
          <p:cNvSpPr/>
          <p:nvPr/>
        </p:nvSpPr>
        <p:spPr>
          <a:xfrm>
            <a:off x="303347" y="5530180"/>
            <a:ext cx="8472172" cy="181082"/>
          </a:xfrm>
          <a:prstGeom prst="rightArrow">
            <a:avLst>
              <a:gd name="adj1" fmla="val 96118"/>
              <a:gd name="adj2" fmla="val 47904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spcCol="0" rtlCol="0" anchor="ctr"/>
          <a:lstStyle/>
          <a:p>
            <a:pPr algn="ctr"/>
            <a:r>
              <a:rPr lang="en-GB" sz="1000" dirty="0" smtClean="0"/>
              <a:t>Capacity Market Settlement Body setup</a:t>
            </a:r>
            <a:endParaRPr lang="en-GB" sz="1000" dirty="0"/>
          </a:p>
        </p:txBody>
      </p:sp>
      <p:grpSp>
        <p:nvGrpSpPr>
          <p:cNvPr id="10" name="Group 239"/>
          <p:cNvGrpSpPr/>
          <p:nvPr/>
        </p:nvGrpSpPr>
        <p:grpSpPr>
          <a:xfrm>
            <a:off x="620091" y="5795586"/>
            <a:ext cx="1262910" cy="860311"/>
            <a:chOff x="928192" y="6980583"/>
            <a:chExt cx="1768074" cy="1204436"/>
          </a:xfrm>
        </p:grpSpPr>
        <p:sp>
          <p:nvSpPr>
            <p:cNvPr id="239" name="Rectangle 238"/>
            <p:cNvSpPr/>
            <p:nvPr/>
          </p:nvSpPr>
          <p:spPr>
            <a:xfrm>
              <a:off x="928192" y="6980583"/>
              <a:ext cx="1768074" cy="12044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tlCol="0" anchor="t"/>
            <a:lstStyle/>
            <a:p>
              <a:r>
                <a:rPr lang="en-GB" sz="1000" b="1" dirty="0">
                  <a:solidFill>
                    <a:schemeClr val="tx1"/>
                  </a:solidFill>
                </a:rPr>
                <a:t>Key</a:t>
              </a:r>
              <a:endParaRPr lang="en-GB" sz="6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1" name="Group 237"/>
            <p:cNvGrpSpPr/>
            <p:nvPr/>
          </p:nvGrpSpPr>
          <p:grpSpPr>
            <a:xfrm>
              <a:off x="976952" y="7178277"/>
              <a:ext cx="1305971" cy="1006742"/>
              <a:chOff x="904944" y="7106269"/>
              <a:chExt cx="1305971" cy="1006742"/>
            </a:xfrm>
          </p:grpSpPr>
          <p:sp>
            <p:nvSpPr>
              <p:cNvPr id="231" name="Flowchart: Decision 230"/>
              <p:cNvSpPr/>
              <p:nvPr/>
            </p:nvSpPr>
            <p:spPr>
              <a:xfrm>
                <a:off x="904944" y="7129611"/>
                <a:ext cx="186092" cy="201600"/>
              </a:xfrm>
              <a:prstGeom prst="flowChartDecision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232" name="Flowchart: Decision 231"/>
              <p:cNvSpPr/>
              <p:nvPr/>
            </p:nvSpPr>
            <p:spPr>
              <a:xfrm>
                <a:off x="904944" y="7325061"/>
                <a:ext cx="186092" cy="201600"/>
              </a:xfrm>
              <a:prstGeom prst="flowChartDecision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233" name="Flowchart: Decision 232"/>
              <p:cNvSpPr/>
              <p:nvPr/>
            </p:nvSpPr>
            <p:spPr>
              <a:xfrm>
                <a:off x="904944" y="7520511"/>
                <a:ext cx="186092" cy="201600"/>
              </a:xfrm>
              <a:prstGeom prst="flowChartDecisi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234" name="Flowchart: Decision 233"/>
              <p:cNvSpPr/>
              <p:nvPr/>
            </p:nvSpPr>
            <p:spPr>
              <a:xfrm>
                <a:off x="904944" y="7715961"/>
                <a:ext cx="186092" cy="201600"/>
              </a:xfrm>
              <a:prstGeom prst="flowChartDecisio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235" name="Flowchart: Decision 234"/>
              <p:cNvSpPr/>
              <p:nvPr/>
            </p:nvSpPr>
            <p:spPr>
              <a:xfrm>
                <a:off x="904944" y="7911411"/>
                <a:ext cx="186092" cy="201600"/>
              </a:xfrm>
              <a:prstGeom prst="flowChartDecision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1091057" y="7106269"/>
                <a:ext cx="1119858" cy="10054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/>
                  <a:t>DECC</a:t>
                </a:r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/>
                  <a:t>Delivery </a:t>
                </a:r>
                <a:r>
                  <a:rPr lang="en-GB" sz="800" dirty="0" smtClean="0"/>
                  <a:t>body </a:t>
                </a:r>
                <a:endParaRPr lang="en-GB" sz="800" dirty="0"/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 err="1"/>
                  <a:t>Ofgem</a:t>
                </a:r>
                <a:endParaRPr lang="en-GB" sz="800" dirty="0"/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/>
                  <a:t>Applicant</a:t>
                </a:r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 smtClean="0"/>
                  <a:t>Settlement body</a:t>
                </a:r>
              </a:p>
            </p:txBody>
          </p:sp>
        </p:grpSp>
      </p:grpSp>
      <p:grpSp>
        <p:nvGrpSpPr>
          <p:cNvPr id="12" name="Group 47"/>
          <p:cNvGrpSpPr/>
          <p:nvPr/>
        </p:nvGrpSpPr>
        <p:grpSpPr>
          <a:xfrm>
            <a:off x="2181359" y="6210356"/>
            <a:ext cx="6696635" cy="515812"/>
            <a:chOff x="928192" y="6980583"/>
            <a:chExt cx="1768074" cy="1449992"/>
          </a:xfrm>
        </p:grpSpPr>
        <p:sp>
          <p:nvSpPr>
            <p:cNvPr id="49" name="Rectangle 48"/>
            <p:cNvSpPr/>
            <p:nvPr/>
          </p:nvSpPr>
          <p:spPr>
            <a:xfrm>
              <a:off x="928192" y="6980583"/>
              <a:ext cx="1768074" cy="14499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tlCol="0" anchor="t"/>
            <a:lstStyle/>
            <a:p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163065" y="7178278"/>
              <a:ext cx="17" cy="3460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Bef>
                  <a:spcPts val="75"/>
                </a:spcBef>
                <a:spcAft>
                  <a:spcPts val="75"/>
                </a:spcAft>
              </a:pPr>
              <a:endParaRPr lang="en-GB" sz="8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2227008" y="6227956"/>
            <a:ext cx="6650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/>
              <a:t>Note: This is an indicative timeline. Depending on updates to the design of the Capacity Market and the draft legislation after the Oct – Dec 2013 EMR consultation closes, this plan may need to be revised.</a:t>
            </a:r>
            <a:endParaRPr lang="en-GB" sz="1000" dirty="0"/>
          </a:p>
        </p:txBody>
      </p:sp>
      <p:sp>
        <p:nvSpPr>
          <p:cNvPr id="56" name="Flowchart: Decision 55"/>
          <p:cNvSpPr/>
          <p:nvPr/>
        </p:nvSpPr>
        <p:spPr>
          <a:xfrm>
            <a:off x="2004655" y="4287848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Flowchart: Decision 58"/>
          <p:cNvSpPr/>
          <p:nvPr/>
        </p:nvSpPr>
        <p:spPr>
          <a:xfrm>
            <a:off x="3227551" y="4284134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Flowchart: Decision 59"/>
          <p:cNvSpPr/>
          <p:nvPr/>
        </p:nvSpPr>
        <p:spPr>
          <a:xfrm>
            <a:off x="4420708" y="4284134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Flowchart: Decision 61"/>
          <p:cNvSpPr/>
          <p:nvPr/>
        </p:nvSpPr>
        <p:spPr>
          <a:xfrm>
            <a:off x="5613933" y="4295282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Flowchart: Decision 62"/>
          <p:cNvSpPr/>
          <p:nvPr/>
        </p:nvSpPr>
        <p:spPr>
          <a:xfrm>
            <a:off x="6836850" y="4302716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Flowchart: Decision 63"/>
          <p:cNvSpPr/>
          <p:nvPr/>
        </p:nvSpPr>
        <p:spPr>
          <a:xfrm>
            <a:off x="8033748" y="4295282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Flowchart: Decision 65"/>
          <p:cNvSpPr/>
          <p:nvPr/>
        </p:nvSpPr>
        <p:spPr>
          <a:xfrm>
            <a:off x="7420430" y="4295282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Flowchart: Decision 66"/>
          <p:cNvSpPr/>
          <p:nvPr/>
        </p:nvSpPr>
        <p:spPr>
          <a:xfrm>
            <a:off x="6216098" y="4306433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Flowchart: Decision 67"/>
          <p:cNvSpPr/>
          <p:nvPr/>
        </p:nvSpPr>
        <p:spPr>
          <a:xfrm>
            <a:off x="8621037" y="4302719"/>
            <a:ext cx="281343" cy="273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10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7" name="Elbow Connector 136"/>
          <p:cNvCxnSpPr>
            <a:stCxn id="135" idx="2"/>
            <a:endCxn id="185" idx="1"/>
          </p:cNvCxnSpPr>
          <p:nvPr/>
        </p:nvCxnSpPr>
        <p:spPr>
          <a:xfrm rot="5400000" flipH="1" flipV="1">
            <a:off x="4297395" y="4331418"/>
            <a:ext cx="2737687" cy="536788"/>
          </a:xfrm>
          <a:prstGeom prst="bentConnector4">
            <a:avLst>
              <a:gd name="adj1" fmla="val -8350"/>
              <a:gd name="adj2" fmla="val 57738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175096"/>
              </p:ext>
            </p:extLst>
          </p:nvPr>
        </p:nvGraphicFramePr>
        <p:xfrm>
          <a:off x="97216" y="183600"/>
          <a:ext cx="8780773" cy="6552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475"/>
                <a:gridCol w="1192614"/>
                <a:gridCol w="1192614"/>
                <a:gridCol w="1192614"/>
                <a:gridCol w="1192614"/>
                <a:gridCol w="1192614"/>
                <a:gridCol w="1192614"/>
                <a:gridCol w="1192614"/>
              </a:tblGrid>
              <a:tr h="216024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2014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2015</a:t>
                      </a:r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46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Jul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Aug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Sep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Oct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Nov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Dec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Jan</a:t>
                      </a:r>
                      <a:endParaRPr lang="en-GB" sz="105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46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Government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err="1" smtClean="0"/>
                        <a:t>Ofgem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827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Delivery Body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Applicant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b="1" kern="1200" spc="-2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Capacity Market Settlement Body</a:t>
                      </a:r>
                      <a:endParaRPr lang="en-GB" sz="1000" b="1" dirty="0"/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65314" marR="65314" marT="32657" marB="32657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Flowchart: Decision 8"/>
          <p:cNvSpPr/>
          <p:nvPr/>
        </p:nvSpPr>
        <p:spPr>
          <a:xfrm>
            <a:off x="1647367" y="885233"/>
            <a:ext cx="166154" cy="180000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8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7101" y="850476"/>
            <a:ext cx="2007273" cy="274269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01/08</a:t>
            </a:r>
            <a:r>
              <a:rPr lang="en-GB" dirty="0" smtClean="0"/>
              <a:t> </a:t>
            </a:r>
            <a:r>
              <a:rPr lang="en-GB" dirty="0"/>
              <a:t>Legislation and code / licence changes in force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1932" y="4869163"/>
            <a:ext cx="1032115" cy="58204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14/07</a:t>
            </a:r>
            <a:r>
              <a:rPr lang="en-GB" dirty="0" smtClean="0"/>
              <a:t> </a:t>
            </a:r>
            <a:r>
              <a:rPr lang="en-GB" dirty="0"/>
              <a:t>Applicant access to National Grid pre-qualification IT systems</a:t>
            </a:r>
          </a:p>
        </p:txBody>
      </p:sp>
      <p:sp>
        <p:nvSpPr>
          <p:cNvPr id="28" name="Flowchart: Decision 27"/>
          <p:cNvSpPr/>
          <p:nvPr/>
        </p:nvSpPr>
        <p:spPr>
          <a:xfrm>
            <a:off x="1647367" y="2204864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10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0877" y="2204864"/>
            <a:ext cx="1222338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r">
              <a:lnSpc>
                <a:spcPts val="800"/>
              </a:lnSpc>
              <a:defRPr sz="800" i="1"/>
            </a:lvl1pPr>
          </a:lstStyle>
          <a:p>
            <a:pPr algn="l"/>
            <a:r>
              <a:rPr lang="en-GB" dirty="0" smtClean="0"/>
              <a:t>01/08 </a:t>
            </a:r>
            <a:r>
              <a:rPr lang="en-GB" i="0" dirty="0"/>
              <a:t>Publish "Formal" auction guidelines</a:t>
            </a:r>
          </a:p>
        </p:txBody>
      </p:sp>
      <p:sp>
        <p:nvSpPr>
          <p:cNvPr id="32" name="Flowchart: Decision 31"/>
          <p:cNvSpPr/>
          <p:nvPr/>
        </p:nvSpPr>
        <p:spPr>
          <a:xfrm>
            <a:off x="4904345" y="2205341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21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06557" y="2010522"/>
            <a:ext cx="794823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 i="1"/>
            </a:lvl1pPr>
          </a:lstStyle>
          <a:p>
            <a:r>
              <a:rPr lang="en-GB" dirty="0"/>
              <a:t>20/10 Updated </a:t>
            </a:r>
            <a:r>
              <a:rPr lang="en-GB" dirty="0" smtClean="0"/>
              <a:t>auction guidelines</a:t>
            </a:r>
          </a:p>
          <a:p>
            <a:r>
              <a:rPr lang="en-GB" dirty="0" smtClean="0"/>
              <a:t>and enable IT system access</a:t>
            </a:r>
            <a:endParaRPr lang="en-GB" dirty="0"/>
          </a:p>
        </p:txBody>
      </p:sp>
      <p:sp>
        <p:nvSpPr>
          <p:cNvPr id="59" name="Flowchart: Decision 58"/>
          <p:cNvSpPr/>
          <p:nvPr/>
        </p:nvSpPr>
        <p:spPr>
          <a:xfrm>
            <a:off x="1664046" y="2816952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415" tIns="34208" rIns="68415" bIns="34208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11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1592" y="3003301"/>
            <a:ext cx="962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 i="1"/>
            </a:lvl1pPr>
          </a:lstStyle>
          <a:p>
            <a:pPr algn="r"/>
            <a:r>
              <a:rPr lang="en-GB" dirty="0" smtClean="0"/>
              <a:t>04/08 </a:t>
            </a:r>
            <a:r>
              <a:rPr lang="en-GB" i="0" dirty="0" smtClean="0"/>
              <a:t>Pre-qualification </a:t>
            </a:r>
            <a:r>
              <a:rPr lang="en-GB" i="0" dirty="0"/>
              <a:t>window open</a:t>
            </a:r>
          </a:p>
        </p:txBody>
      </p:sp>
      <p:sp>
        <p:nvSpPr>
          <p:cNvPr id="61" name="Flowchart: Decision 60"/>
          <p:cNvSpPr/>
          <p:nvPr/>
        </p:nvSpPr>
        <p:spPr>
          <a:xfrm>
            <a:off x="2345309" y="2816952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415" tIns="34208" rIns="68415" bIns="34208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12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71745" y="3014209"/>
            <a:ext cx="91027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15/08</a:t>
            </a:r>
            <a:r>
              <a:rPr lang="en-GB" dirty="0" smtClean="0"/>
              <a:t> </a:t>
            </a:r>
            <a:r>
              <a:rPr lang="en-GB" dirty="0"/>
              <a:t>Pre-qualification window closes</a:t>
            </a:r>
          </a:p>
        </p:txBody>
      </p:sp>
      <p:sp>
        <p:nvSpPr>
          <p:cNvPr id="65" name="Flowchart: Decision 64"/>
          <p:cNvSpPr/>
          <p:nvPr/>
        </p:nvSpPr>
        <p:spPr>
          <a:xfrm>
            <a:off x="2843808" y="5877272"/>
            <a:ext cx="166154" cy="180000"/>
          </a:xfrm>
          <a:prstGeom prst="flowChartDecisi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13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005234" y="5878371"/>
            <a:ext cx="968547" cy="309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 i="1"/>
            </a:lvl1pPr>
          </a:lstStyle>
          <a:p>
            <a:r>
              <a:rPr lang="en-GB" i="0" dirty="0"/>
              <a:t>Capacity Market Settlement Body operational</a:t>
            </a:r>
          </a:p>
        </p:txBody>
      </p:sp>
      <p:cxnSp>
        <p:nvCxnSpPr>
          <p:cNvPr id="70" name="Straight Arrow Connector 69"/>
          <p:cNvCxnSpPr>
            <a:stCxn id="157" idx="3"/>
            <a:endCxn id="61" idx="2"/>
          </p:cNvCxnSpPr>
          <p:nvPr/>
        </p:nvCxnSpPr>
        <p:spPr>
          <a:xfrm flipV="1">
            <a:off x="2428386" y="2996955"/>
            <a:ext cx="0" cy="174734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Decision 70"/>
          <p:cNvSpPr/>
          <p:nvPr/>
        </p:nvSpPr>
        <p:spPr>
          <a:xfrm>
            <a:off x="3807626" y="2816952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415" tIns="34208" rIns="68415" bIns="34208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14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843808" y="2564907"/>
            <a:ext cx="1088433" cy="37686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26/09</a:t>
            </a:r>
            <a:r>
              <a:rPr lang="en-GB" dirty="0" smtClean="0"/>
              <a:t> Pre-qualification results day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3289388" y="5301211"/>
            <a:ext cx="8837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03/10</a:t>
            </a:r>
            <a:r>
              <a:rPr lang="en-GB" dirty="0" smtClean="0"/>
              <a:t> Deadline for posting bid bond/ collateral</a:t>
            </a:r>
            <a:endParaRPr lang="en-GB" dirty="0"/>
          </a:p>
        </p:txBody>
      </p:sp>
      <p:sp>
        <p:nvSpPr>
          <p:cNvPr id="90" name="TextBox 89"/>
          <p:cNvSpPr txBox="1"/>
          <p:nvPr/>
        </p:nvSpPr>
        <p:spPr>
          <a:xfrm>
            <a:off x="4106719" y="2370562"/>
            <a:ext cx="761172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10/10</a:t>
            </a:r>
            <a:r>
              <a:rPr lang="en-GB" dirty="0" smtClean="0"/>
              <a:t> </a:t>
            </a:r>
            <a:r>
              <a:rPr lang="en-GB" dirty="0"/>
              <a:t>Appeal assessment complete and appellants notified</a:t>
            </a:r>
          </a:p>
        </p:txBody>
      </p:sp>
      <p:sp>
        <p:nvSpPr>
          <p:cNvPr id="97" name="Pentagon 96"/>
          <p:cNvSpPr/>
          <p:nvPr/>
        </p:nvSpPr>
        <p:spPr>
          <a:xfrm>
            <a:off x="3973780" y="1124747"/>
            <a:ext cx="1960852" cy="182313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415" tIns="34208" rIns="68415" bIns="34208" rtlCol="0" anchor="ctr"/>
          <a:lstStyle/>
          <a:p>
            <a:r>
              <a:rPr lang="en-GB" sz="800" b="1" dirty="0" smtClean="0"/>
              <a:t>Update auction parameters</a:t>
            </a:r>
            <a:endParaRPr lang="en-GB" sz="800" b="1" dirty="0"/>
          </a:p>
        </p:txBody>
      </p:sp>
      <p:sp>
        <p:nvSpPr>
          <p:cNvPr id="152" name="Flowchart: Decision 151"/>
          <p:cNvSpPr/>
          <p:nvPr/>
        </p:nvSpPr>
        <p:spPr>
          <a:xfrm>
            <a:off x="5103751" y="5788655"/>
            <a:ext cx="166154" cy="180000"/>
          </a:xfrm>
          <a:prstGeom prst="flowChartDecisi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22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827474" y="5967587"/>
            <a:ext cx="10415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24/10</a:t>
            </a:r>
            <a:r>
              <a:rPr lang="en-GB" dirty="0" smtClean="0"/>
              <a:t> </a:t>
            </a:r>
            <a:r>
              <a:rPr lang="en-GB" dirty="0"/>
              <a:t>Initial </a:t>
            </a:r>
            <a:endParaRPr lang="en-GB" dirty="0" smtClean="0"/>
          </a:p>
          <a:p>
            <a:r>
              <a:rPr lang="en-GB" dirty="0" smtClean="0"/>
              <a:t>collateral  </a:t>
            </a:r>
            <a:r>
              <a:rPr lang="en-GB" dirty="0"/>
              <a:t>verification</a:t>
            </a:r>
          </a:p>
        </p:txBody>
      </p:sp>
      <p:sp>
        <p:nvSpPr>
          <p:cNvPr id="158" name="Line Callout 2 157"/>
          <p:cNvSpPr/>
          <p:nvPr/>
        </p:nvSpPr>
        <p:spPr>
          <a:xfrm>
            <a:off x="5458315" y="5381625"/>
            <a:ext cx="675725" cy="269081"/>
          </a:xfrm>
          <a:prstGeom prst="borderCallout2">
            <a:avLst>
              <a:gd name="adj1" fmla="val 106278"/>
              <a:gd name="adj2" fmla="val 44792"/>
              <a:gd name="adj3" fmla="val 127326"/>
              <a:gd name="adj4" fmla="val 10329"/>
              <a:gd name="adj5" fmla="val 184341"/>
              <a:gd name="adj6" fmla="val -3505"/>
            </a:avLst>
          </a:prstGeom>
          <a:solidFill>
            <a:schemeClr val="bg2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r>
              <a:rPr lang="en-GB" sz="600" i="1" dirty="0">
                <a:solidFill>
                  <a:schemeClr val="tx1"/>
                </a:solidFill>
              </a:rPr>
              <a:t>25 business days before the auction</a:t>
            </a:r>
          </a:p>
        </p:txBody>
      </p:sp>
      <p:sp>
        <p:nvSpPr>
          <p:cNvPr id="164" name="Flowchart: Decision 163"/>
          <p:cNvSpPr/>
          <p:nvPr/>
        </p:nvSpPr>
        <p:spPr>
          <a:xfrm>
            <a:off x="5827686" y="1700808"/>
            <a:ext cx="166154" cy="180000"/>
          </a:xfrm>
          <a:prstGeom prst="flowChartDecis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900" b="1" dirty="0" smtClean="0">
                <a:latin typeface="Arial Narrow" panose="020B0606020202030204" pitchFamily="34" charset="0"/>
              </a:rPr>
              <a:t>25</a:t>
            </a:r>
            <a:endParaRPr lang="en-GB" sz="900" b="1" dirty="0">
              <a:latin typeface="Arial Narrow" panose="020B060602020203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034318" y="1703700"/>
            <a:ext cx="1207227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14/11</a:t>
            </a:r>
            <a:r>
              <a:rPr lang="en-GB" dirty="0" smtClean="0"/>
              <a:t> </a:t>
            </a:r>
            <a:r>
              <a:rPr lang="en-GB" dirty="0"/>
              <a:t>Tier 2 appeals process complete</a:t>
            </a:r>
          </a:p>
        </p:txBody>
      </p:sp>
      <p:sp>
        <p:nvSpPr>
          <p:cNvPr id="170" name="Flowchart: Decision 169"/>
          <p:cNvSpPr/>
          <p:nvPr/>
        </p:nvSpPr>
        <p:spPr>
          <a:xfrm>
            <a:off x="5943424" y="1124744"/>
            <a:ext cx="166154" cy="180000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72" name="Flowchart: Decision 171"/>
          <p:cNvSpPr/>
          <p:nvPr/>
        </p:nvSpPr>
        <p:spPr>
          <a:xfrm>
            <a:off x="5834909" y="2528860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26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820623" y="2473154"/>
            <a:ext cx="101428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17/11</a:t>
            </a:r>
            <a:r>
              <a:rPr lang="en-GB" dirty="0" smtClean="0"/>
              <a:t> Successful appellants provided system access</a:t>
            </a:r>
            <a:endParaRPr lang="en-GB" dirty="0"/>
          </a:p>
        </p:txBody>
      </p:sp>
      <p:sp>
        <p:nvSpPr>
          <p:cNvPr id="185" name="Flowchart: Decision 184"/>
          <p:cNvSpPr/>
          <p:nvPr/>
        </p:nvSpPr>
        <p:spPr>
          <a:xfrm>
            <a:off x="5934631" y="3140968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27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6100785" y="3007793"/>
            <a:ext cx="12099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18/11</a:t>
            </a:r>
            <a:r>
              <a:rPr lang="en-GB" dirty="0" smtClean="0"/>
              <a:t> Final Auction Guidelines &amp; bidder details published</a:t>
            </a:r>
            <a:endParaRPr lang="en-GB" dirty="0"/>
          </a:p>
        </p:txBody>
      </p:sp>
      <p:sp>
        <p:nvSpPr>
          <p:cNvPr id="187" name="Flowchart: Decision 186"/>
          <p:cNvSpPr/>
          <p:nvPr/>
        </p:nvSpPr>
        <p:spPr>
          <a:xfrm>
            <a:off x="6134038" y="4225321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28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5463657" y="4231928"/>
            <a:ext cx="646354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25/11 </a:t>
            </a:r>
            <a:r>
              <a:rPr lang="en-GB" dirty="0" smtClean="0"/>
              <a:t>Mock Auction</a:t>
            </a:r>
            <a:endParaRPr lang="en-GB" dirty="0"/>
          </a:p>
        </p:txBody>
      </p:sp>
      <p:sp>
        <p:nvSpPr>
          <p:cNvPr id="189" name="Flowchart: Decision 188"/>
          <p:cNvSpPr/>
          <p:nvPr/>
        </p:nvSpPr>
        <p:spPr>
          <a:xfrm>
            <a:off x="6430154" y="5384056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29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575431" y="5384057"/>
            <a:ext cx="11206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02/12 Closing Date for Price Maker/Taker confirmation</a:t>
            </a:r>
            <a:endParaRPr lang="en-GB" dirty="0"/>
          </a:p>
        </p:txBody>
      </p:sp>
      <p:sp>
        <p:nvSpPr>
          <p:cNvPr id="191" name="Flowchart: Decision 190"/>
          <p:cNvSpPr/>
          <p:nvPr/>
        </p:nvSpPr>
        <p:spPr>
          <a:xfrm>
            <a:off x="6466383" y="3393016"/>
            <a:ext cx="166154" cy="180000"/>
          </a:xfrm>
          <a:prstGeom prst="flowChartDecision">
            <a:avLst/>
          </a:prstGeom>
          <a:gradFill flip="none" rotWithShape="1">
            <a:gsLst>
              <a:gs pos="49000">
                <a:srgbClr val="FF0000"/>
              </a:gs>
              <a:gs pos="5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30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6699007" y="3366356"/>
            <a:ext cx="6646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05/12 </a:t>
            </a:r>
            <a:r>
              <a:rPr lang="en-GB" dirty="0" smtClean="0"/>
              <a:t>Go/No Go </a:t>
            </a:r>
          </a:p>
          <a:p>
            <a:r>
              <a:rPr lang="en-GB" dirty="0" smtClean="0"/>
              <a:t>Decision</a:t>
            </a:r>
            <a:endParaRPr lang="en-GB" dirty="0"/>
          </a:p>
        </p:txBody>
      </p:sp>
      <p:sp>
        <p:nvSpPr>
          <p:cNvPr id="194" name="TextBox 193"/>
          <p:cNvSpPr txBox="1"/>
          <p:nvPr/>
        </p:nvSpPr>
        <p:spPr>
          <a:xfrm>
            <a:off x="5973240" y="3799880"/>
            <a:ext cx="66468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09/12 </a:t>
            </a:r>
            <a:r>
              <a:rPr lang="en-GB" dirty="0" smtClean="0"/>
              <a:t>Start Auction</a:t>
            </a:r>
            <a:endParaRPr lang="en-GB" dirty="0"/>
          </a:p>
        </p:txBody>
      </p:sp>
      <p:cxnSp>
        <p:nvCxnSpPr>
          <p:cNvPr id="198" name="Elbow Connector 197"/>
          <p:cNvCxnSpPr>
            <a:stCxn id="191" idx="3"/>
            <a:endCxn id="124" idx="0"/>
          </p:cNvCxnSpPr>
          <p:nvPr/>
        </p:nvCxnSpPr>
        <p:spPr>
          <a:xfrm>
            <a:off x="6632538" y="3483016"/>
            <a:ext cx="61059" cy="184328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7097820" y="3585864"/>
            <a:ext cx="7435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11/12 </a:t>
            </a:r>
            <a:r>
              <a:rPr lang="en-GB" dirty="0" smtClean="0"/>
              <a:t>Complete Auction</a:t>
            </a:r>
            <a:endParaRPr lang="en-GB" dirty="0"/>
          </a:p>
        </p:txBody>
      </p:sp>
      <p:sp>
        <p:nvSpPr>
          <p:cNvPr id="205" name="Flowchart: Decision 204"/>
          <p:cNvSpPr/>
          <p:nvPr/>
        </p:nvSpPr>
        <p:spPr>
          <a:xfrm>
            <a:off x="7144615" y="4665728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6497895" y="4437115"/>
            <a:ext cx="732863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12/12 </a:t>
            </a:r>
            <a:r>
              <a:rPr lang="en-GB" dirty="0" smtClean="0"/>
              <a:t>Notification of provisional  Auction results</a:t>
            </a:r>
            <a:endParaRPr lang="en-GB" dirty="0"/>
          </a:p>
        </p:txBody>
      </p:sp>
      <p:cxnSp>
        <p:nvCxnSpPr>
          <p:cNvPr id="208" name="Elbow Connector 207"/>
          <p:cNvCxnSpPr>
            <a:stCxn id="126" idx="2"/>
            <a:endCxn id="205" idx="0"/>
          </p:cNvCxnSpPr>
          <p:nvPr/>
        </p:nvCxnSpPr>
        <p:spPr>
          <a:xfrm rot="16200000" flipH="1">
            <a:off x="6795705" y="4233743"/>
            <a:ext cx="820170" cy="4380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Flowchart: Decision 209"/>
          <p:cNvSpPr/>
          <p:nvPr/>
        </p:nvSpPr>
        <p:spPr>
          <a:xfrm>
            <a:off x="7330479" y="4041088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34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7472497" y="3843313"/>
            <a:ext cx="1038754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18/12 </a:t>
            </a:r>
            <a:r>
              <a:rPr lang="en-GB" dirty="0" smtClean="0"/>
              <a:t>Auction Monitor report to Government on auction</a:t>
            </a:r>
            <a:endParaRPr lang="en-GB" dirty="0"/>
          </a:p>
        </p:txBody>
      </p:sp>
      <p:cxnSp>
        <p:nvCxnSpPr>
          <p:cNvPr id="213" name="Elbow Connector 212"/>
          <p:cNvCxnSpPr>
            <a:stCxn id="126" idx="3"/>
            <a:endCxn id="210" idx="0"/>
          </p:cNvCxnSpPr>
          <p:nvPr/>
        </p:nvCxnSpPr>
        <p:spPr>
          <a:xfrm>
            <a:off x="7266966" y="3755558"/>
            <a:ext cx="146591" cy="285530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Pentagon 217"/>
          <p:cNvSpPr/>
          <p:nvPr/>
        </p:nvSpPr>
        <p:spPr>
          <a:xfrm>
            <a:off x="4163960" y="5795254"/>
            <a:ext cx="942596" cy="161806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r>
              <a:rPr lang="en-GB" sz="800" b="1" dirty="0" smtClean="0"/>
              <a:t>Verify Collateral</a:t>
            </a:r>
            <a:endParaRPr lang="en-GB" sz="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5783" y="-17097"/>
            <a:ext cx="3249595" cy="253750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EMR Capacity Market Implementation Plan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927559" y="0"/>
            <a:ext cx="950440" cy="253750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tx2"/>
                </a:solidFill>
              </a:rPr>
              <a:t>Version 1.1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117" name="Flowchart: Decision 116"/>
          <p:cNvSpPr/>
          <p:nvPr/>
        </p:nvSpPr>
        <p:spPr>
          <a:xfrm>
            <a:off x="7463417" y="4905184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35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59317" y="5096024"/>
            <a:ext cx="802600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24/12 </a:t>
            </a:r>
            <a:r>
              <a:rPr lang="en-GB" dirty="0" smtClean="0"/>
              <a:t>Auction Results Day</a:t>
            </a:r>
            <a:endParaRPr lang="en-GB" dirty="0"/>
          </a:p>
        </p:txBody>
      </p:sp>
      <p:sp>
        <p:nvSpPr>
          <p:cNvPr id="119" name="Flowchart: Decision 118"/>
          <p:cNvSpPr/>
          <p:nvPr/>
        </p:nvSpPr>
        <p:spPr>
          <a:xfrm>
            <a:off x="8593388" y="4041088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36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360729" y="4221091"/>
            <a:ext cx="64978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23/01 Issue Capacity Agreements</a:t>
            </a:r>
            <a:endParaRPr lang="en-GB" dirty="0"/>
          </a:p>
        </p:txBody>
      </p:sp>
      <p:cxnSp>
        <p:nvCxnSpPr>
          <p:cNvPr id="91" name="Elbow Connector 90"/>
          <p:cNvCxnSpPr>
            <a:stCxn id="210" idx="2"/>
            <a:endCxn id="117" idx="0"/>
          </p:cNvCxnSpPr>
          <p:nvPr/>
        </p:nvCxnSpPr>
        <p:spPr>
          <a:xfrm rot="16200000" flipH="1">
            <a:off x="7137977" y="4496667"/>
            <a:ext cx="684096" cy="13293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Line Callout 2 177"/>
          <p:cNvSpPr/>
          <p:nvPr/>
        </p:nvSpPr>
        <p:spPr>
          <a:xfrm>
            <a:off x="6179471" y="4836797"/>
            <a:ext cx="833676" cy="212097"/>
          </a:xfrm>
          <a:prstGeom prst="borderCallout2">
            <a:avLst>
              <a:gd name="adj1" fmla="val 50125"/>
              <a:gd name="adj2" fmla="val 100825"/>
              <a:gd name="adj3" fmla="val 37880"/>
              <a:gd name="adj4" fmla="val 118413"/>
              <a:gd name="adj5" fmla="val -1346"/>
              <a:gd name="adj6" fmla="val 124568"/>
            </a:avLst>
          </a:prstGeom>
          <a:solidFill>
            <a:schemeClr val="bg2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r>
              <a:rPr lang="en-GB" sz="600" i="1" dirty="0">
                <a:solidFill>
                  <a:schemeClr val="tx1"/>
                </a:solidFill>
              </a:rPr>
              <a:t>Within </a:t>
            </a:r>
            <a:r>
              <a:rPr lang="en-GB" sz="600" i="1" dirty="0" smtClean="0">
                <a:solidFill>
                  <a:schemeClr val="tx1"/>
                </a:solidFill>
              </a:rPr>
              <a:t>24 hours of auction </a:t>
            </a:r>
            <a:r>
              <a:rPr lang="en-GB" sz="600" i="1" dirty="0">
                <a:solidFill>
                  <a:schemeClr val="tx1"/>
                </a:solidFill>
              </a:rPr>
              <a:t>closing</a:t>
            </a:r>
          </a:p>
        </p:txBody>
      </p:sp>
      <p:sp>
        <p:nvSpPr>
          <p:cNvPr id="180" name="Line Callout 2 179"/>
          <p:cNvSpPr/>
          <p:nvPr/>
        </p:nvSpPr>
        <p:spPr>
          <a:xfrm>
            <a:off x="8154206" y="3578671"/>
            <a:ext cx="779840" cy="212097"/>
          </a:xfrm>
          <a:prstGeom prst="borderCallout2">
            <a:avLst>
              <a:gd name="adj1" fmla="val 98756"/>
              <a:gd name="adj2" fmla="val 65877"/>
              <a:gd name="adj3" fmla="val 170872"/>
              <a:gd name="adj4" fmla="val 85596"/>
              <a:gd name="adj5" fmla="val 243316"/>
              <a:gd name="adj6" fmla="val 71646"/>
            </a:avLst>
          </a:prstGeom>
          <a:solidFill>
            <a:schemeClr val="bg2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r>
              <a:rPr lang="en-GB" sz="600" i="1" dirty="0">
                <a:solidFill>
                  <a:schemeClr val="tx1"/>
                </a:solidFill>
              </a:rPr>
              <a:t>Within 20 business days of Results Day</a:t>
            </a:r>
          </a:p>
        </p:txBody>
      </p:sp>
      <p:sp>
        <p:nvSpPr>
          <p:cNvPr id="182" name="Flowchart: Decision 181"/>
          <p:cNvSpPr/>
          <p:nvPr/>
        </p:nvSpPr>
        <p:spPr>
          <a:xfrm>
            <a:off x="1647367" y="1184571"/>
            <a:ext cx="166154" cy="180000"/>
          </a:xfrm>
          <a:prstGeom prst="flowChartDecisi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>
                <a:latin typeface="Arial Narrow" panose="020B0606020202030204" pitchFamily="34" charset="0"/>
              </a:rPr>
              <a:t>9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1767100" y="1137035"/>
            <a:ext cx="1720628" cy="274269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01/08</a:t>
            </a:r>
            <a:r>
              <a:rPr lang="en-GB" dirty="0" smtClean="0"/>
              <a:t> </a:t>
            </a:r>
            <a:r>
              <a:rPr lang="en-GB" dirty="0"/>
              <a:t>Publish auction determination and parameters</a:t>
            </a:r>
          </a:p>
        </p:txBody>
      </p:sp>
      <p:cxnSp>
        <p:nvCxnSpPr>
          <p:cNvPr id="101" name="Straight Arrow Connector 100"/>
          <p:cNvCxnSpPr>
            <a:stCxn id="9" idx="2"/>
            <a:endCxn id="182" idx="0"/>
          </p:cNvCxnSpPr>
          <p:nvPr/>
        </p:nvCxnSpPr>
        <p:spPr>
          <a:xfrm>
            <a:off x="1730444" y="1065233"/>
            <a:ext cx="0" cy="11933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Pentagon 148"/>
          <p:cNvSpPr/>
          <p:nvPr/>
        </p:nvSpPr>
        <p:spPr>
          <a:xfrm>
            <a:off x="517397" y="2814642"/>
            <a:ext cx="1129713" cy="182313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GB" sz="800" b="1" dirty="0" smtClean="0"/>
              <a:t>Pre-qualification prep</a:t>
            </a:r>
            <a:endParaRPr lang="en-GB" sz="800" b="1" dirty="0"/>
          </a:p>
        </p:txBody>
      </p:sp>
      <p:sp>
        <p:nvSpPr>
          <p:cNvPr id="156" name="Pentagon 155"/>
          <p:cNvSpPr/>
          <p:nvPr/>
        </p:nvSpPr>
        <p:spPr>
          <a:xfrm>
            <a:off x="1248554" y="4653139"/>
            <a:ext cx="465282" cy="182313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spc="-20" dirty="0">
                <a:solidFill>
                  <a:schemeClr val="tx1"/>
                </a:solidFill>
              </a:rPr>
              <a:t>User Trials</a:t>
            </a:r>
          </a:p>
        </p:txBody>
      </p:sp>
      <p:sp>
        <p:nvSpPr>
          <p:cNvPr id="157" name="Pentagon 156"/>
          <p:cNvSpPr/>
          <p:nvPr/>
        </p:nvSpPr>
        <p:spPr>
          <a:xfrm>
            <a:off x="1827692" y="4653139"/>
            <a:ext cx="600694" cy="182313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spc="-30" dirty="0" smtClean="0">
                <a:solidFill>
                  <a:schemeClr val="tx1"/>
                </a:solidFill>
              </a:rPr>
              <a:t>Application</a:t>
            </a:r>
            <a:endParaRPr lang="en-GB" sz="800" b="1" spc="-30" dirty="0">
              <a:solidFill>
                <a:schemeClr val="tx1"/>
              </a:solidFill>
            </a:endParaRPr>
          </a:p>
        </p:txBody>
      </p:sp>
      <p:sp>
        <p:nvSpPr>
          <p:cNvPr id="160" name="Pentagon 159"/>
          <p:cNvSpPr/>
          <p:nvPr/>
        </p:nvSpPr>
        <p:spPr>
          <a:xfrm>
            <a:off x="2511464" y="2816955"/>
            <a:ext cx="1329378" cy="182313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GB" sz="800" b="1" dirty="0" smtClean="0"/>
              <a:t>Assess applications</a:t>
            </a:r>
            <a:endParaRPr lang="en-GB" sz="800" b="1" dirty="0"/>
          </a:p>
        </p:txBody>
      </p:sp>
      <p:cxnSp>
        <p:nvCxnSpPr>
          <p:cNvPr id="169" name="Straight Arrow Connector 168"/>
          <p:cNvCxnSpPr>
            <a:stCxn id="99" idx="0"/>
          </p:cNvCxnSpPr>
          <p:nvPr/>
        </p:nvCxnSpPr>
        <p:spPr>
          <a:xfrm flipV="1">
            <a:off x="4256263" y="3003304"/>
            <a:ext cx="0" cy="165405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Pentagon 173"/>
          <p:cNvSpPr/>
          <p:nvPr/>
        </p:nvSpPr>
        <p:spPr>
          <a:xfrm>
            <a:off x="4153846" y="2814642"/>
            <a:ext cx="365538" cy="182313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800"/>
              </a:lnSpc>
            </a:pPr>
            <a:r>
              <a:rPr lang="en-GB" sz="800" b="1" spc="-40" dirty="0" smtClean="0"/>
              <a:t>Consider</a:t>
            </a:r>
          </a:p>
          <a:p>
            <a:pPr>
              <a:lnSpc>
                <a:spcPts val="800"/>
              </a:lnSpc>
            </a:pPr>
            <a:r>
              <a:rPr lang="en-GB" sz="800" b="1" spc="-40" dirty="0"/>
              <a:t>a</a:t>
            </a:r>
            <a:r>
              <a:rPr lang="en-GB" sz="800" b="1" spc="-40" dirty="0" smtClean="0"/>
              <a:t>ppeals</a:t>
            </a:r>
            <a:endParaRPr lang="en-GB" sz="800" b="1" spc="-40" dirty="0"/>
          </a:p>
        </p:txBody>
      </p:sp>
      <p:sp>
        <p:nvSpPr>
          <p:cNvPr id="89" name="Flowchart: Decision 88"/>
          <p:cNvSpPr/>
          <p:nvPr/>
        </p:nvSpPr>
        <p:spPr>
          <a:xfrm>
            <a:off x="4439062" y="2814639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415" tIns="34208" rIns="68415" bIns="34208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18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84" name="Pentagon 183"/>
          <p:cNvSpPr/>
          <p:nvPr/>
        </p:nvSpPr>
        <p:spPr>
          <a:xfrm>
            <a:off x="4602043" y="4653139"/>
            <a:ext cx="265846" cy="182313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spc="-40" dirty="0">
                <a:solidFill>
                  <a:schemeClr val="tx1"/>
                </a:solidFill>
              </a:rPr>
              <a:t>Appeal</a:t>
            </a:r>
          </a:p>
        </p:txBody>
      </p:sp>
      <p:cxnSp>
        <p:nvCxnSpPr>
          <p:cNvPr id="199" name="Straight Arrow Connector 198"/>
          <p:cNvCxnSpPr>
            <a:stCxn id="106" idx="0"/>
            <a:endCxn id="89" idx="2"/>
          </p:cNvCxnSpPr>
          <p:nvPr/>
        </p:nvCxnSpPr>
        <p:spPr>
          <a:xfrm flipH="1" flipV="1">
            <a:off x="4522141" y="2994639"/>
            <a:ext cx="10681" cy="165771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 rot="16200000" flipV="1">
            <a:off x="3539842" y="3232418"/>
            <a:ext cx="2764627" cy="7525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89" idx="0"/>
          </p:cNvCxnSpPr>
          <p:nvPr/>
        </p:nvCxnSpPr>
        <p:spPr>
          <a:xfrm flipH="1" flipV="1">
            <a:off x="4519385" y="1304746"/>
            <a:ext cx="2754" cy="150989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4988824" y="1319839"/>
            <a:ext cx="0" cy="90864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Pentagon 216"/>
          <p:cNvSpPr/>
          <p:nvPr/>
        </p:nvSpPr>
        <p:spPr>
          <a:xfrm>
            <a:off x="3840843" y="4998956"/>
            <a:ext cx="398814" cy="199663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800"/>
              </a:lnSpc>
            </a:pPr>
            <a:r>
              <a:rPr lang="en-GB" sz="800" b="1" dirty="0" smtClean="0">
                <a:solidFill>
                  <a:schemeClr val="tx1"/>
                </a:solidFill>
              </a:rPr>
              <a:t>Post </a:t>
            </a:r>
          </a:p>
          <a:p>
            <a:pPr>
              <a:lnSpc>
                <a:spcPts val="800"/>
              </a:lnSpc>
            </a:pPr>
            <a:r>
              <a:rPr lang="en-GB" sz="800" b="1" dirty="0" smtClean="0">
                <a:solidFill>
                  <a:schemeClr val="tx1"/>
                </a:solidFill>
              </a:rPr>
              <a:t>Collateral</a:t>
            </a:r>
            <a:endParaRPr lang="en-GB" sz="800" b="1" dirty="0">
              <a:solidFill>
                <a:schemeClr val="tx1"/>
              </a:solidFill>
            </a:endParaRPr>
          </a:p>
        </p:txBody>
      </p:sp>
      <p:cxnSp>
        <p:nvCxnSpPr>
          <p:cNvPr id="159" name="Straight Arrow Connector 158"/>
          <p:cNvCxnSpPr>
            <a:stCxn id="164" idx="2"/>
            <a:endCxn id="172" idx="0"/>
          </p:cNvCxnSpPr>
          <p:nvPr/>
        </p:nvCxnSpPr>
        <p:spPr>
          <a:xfrm>
            <a:off x="5910765" y="1880808"/>
            <a:ext cx="7223" cy="64805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/>
          <p:cNvCxnSpPr>
            <a:stCxn id="164" idx="3"/>
            <a:endCxn id="185" idx="0"/>
          </p:cNvCxnSpPr>
          <p:nvPr/>
        </p:nvCxnSpPr>
        <p:spPr>
          <a:xfrm>
            <a:off x="5993842" y="1790808"/>
            <a:ext cx="23868" cy="1350160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Pentagon 255"/>
          <p:cNvSpPr/>
          <p:nvPr/>
        </p:nvSpPr>
        <p:spPr>
          <a:xfrm>
            <a:off x="6765474" y="3662251"/>
            <a:ext cx="332345" cy="182313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800"/>
              </a:lnSpc>
            </a:pPr>
            <a:r>
              <a:rPr lang="en-GB" sz="800" b="1" spc="-30" dirty="0" smtClean="0"/>
              <a:t>Auction</a:t>
            </a:r>
            <a:endParaRPr lang="en-GB" sz="800" b="1" spc="-30" dirty="0"/>
          </a:p>
        </p:txBody>
      </p:sp>
      <p:cxnSp>
        <p:nvCxnSpPr>
          <p:cNvPr id="219" name="Elbow Connector 218"/>
          <p:cNvCxnSpPr>
            <a:stCxn id="185" idx="2"/>
            <a:endCxn id="124" idx="1"/>
          </p:cNvCxnSpPr>
          <p:nvPr/>
        </p:nvCxnSpPr>
        <p:spPr>
          <a:xfrm rot="16200000" flipH="1">
            <a:off x="6095925" y="3242751"/>
            <a:ext cx="436376" cy="592810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/>
          <p:cNvCxnSpPr>
            <a:stCxn id="210" idx="3"/>
            <a:endCxn id="119" idx="1"/>
          </p:cNvCxnSpPr>
          <p:nvPr/>
        </p:nvCxnSpPr>
        <p:spPr>
          <a:xfrm>
            <a:off x="7496632" y="4131088"/>
            <a:ext cx="1096756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1" idx="2"/>
            <a:endCxn id="217" idx="1"/>
          </p:cNvCxnSpPr>
          <p:nvPr/>
        </p:nvCxnSpPr>
        <p:spPr>
          <a:xfrm rot="5400000">
            <a:off x="2814858" y="4022939"/>
            <a:ext cx="2101833" cy="49861"/>
          </a:xfrm>
          <a:prstGeom prst="bentConnector4">
            <a:avLst>
              <a:gd name="adj1" fmla="val 58803"/>
              <a:gd name="adj2" fmla="val 664277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lbow Connector 225"/>
          <p:cNvCxnSpPr>
            <a:stCxn id="217" idx="3"/>
            <a:endCxn id="218" idx="1"/>
          </p:cNvCxnSpPr>
          <p:nvPr/>
        </p:nvCxnSpPr>
        <p:spPr>
          <a:xfrm flipH="1">
            <a:off x="4163959" y="5098785"/>
            <a:ext cx="75696" cy="777372"/>
          </a:xfrm>
          <a:prstGeom prst="bentConnector5">
            <a:avLst>
              <a:gd name="adj1" fmla="val -278767"/>
              <a:gd name="adj2" fmla="val 74497"/>
              <a:gd name="adj3" fmla="val 378767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59" idx="2"/>
            <a:endCxn id="157" idx="1"/>
          </p:cNvCxnSpPr>
          <p:nvPr/>
        </p:nvCxnSpPr>
        <p:spPr>
          <a:xfrm rot="16200000" flipH="1">
            <a:off x="913739" y="3830340"/>
            <a:ext cx="1747341" cy="80569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Flowchart: Decision 91"/>
          <p:cNvSpPr/>
          <p:nvPr/>
        </p:nvSpPr>
        <p:spPr>
          <a:xfrm>
            <a:off x="3807626" y="4653136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15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9" name="Flowchart: Decision 98"/>
          <p:cNvSpPr/>
          <p:nvPr/>
        </p:nvSpPr>
        <p:spPr>
          <a:xfrm>
            <a:off x="4173186" y="4657356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16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06" name="Flowchart: Decision 105"/>
          <p:cNvSpPr/>
          <p:nvPr/>
        </p:nvSpPr>
        <p:spPr>
          <a:xfrm>
            <a:off x="4449743" y="4652353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19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07" name="Flowchart: Decision 106"/>
          <p:cNvSpPr/>
          <p:nvPr/>
        </p:nvSpPr>
        <p:spPr>
          <a:xfrm>
            <a:off x="4871129" y="4653136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20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4" name="Flowchart: Decision 123"/>
          <p:cNvSpPr/>
          <p:nvPr/>
        </p:nvSpPr>
        <p:spPr>
          <a:xfrm>
            <a:off x="6610518" y="3667344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31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26" name="Flowchart: Decision 125"/>
          <p:cNvSpPr/>
          <p:nvPr/>
        </p:nvSpPr>
        <p:spPr>
          <a:xfrm>
            <a:off x="7100811" y="3665558"/>
            <a:ext cx="166154" cy="180000"/>
          </a:xfrm>
          <a:prstGeom prst="flowChartDecisi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32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28" name="Flowchart: Decision 127"/>
          <p:cNvSpPr/>
          <p:nvPr/>
        </p:nvSpPr>
        <p:spPr>
          <a:xfrm>
            <a:off x="1082400" y="4654293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7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9" name="Flowchart: Decision 128"/>
          <p:cNvSpPr/>
          <p:nvPr/>
        </p:nvSpPr>
        <p:spPr>
          <a:xfrm>
            <a:off x="4173186" y="5373216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17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0" name="Pentagon 199"/>
          <p:cNvSpPr/>
          <p:nvPr/>
        </p:nvSpPr>
        <p:spPr>
          <a:xfrm>
            <a:off x="4815284" y="1705416"/>
            <a:ext cx="1003017" cy="182313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dirty="0"/>
              <a:t>C</a:t>
            </a:r>
            <a:r>
              <a:rPr lang="en-GB" sz="800" b="1" dirty="0" smtClean="0"/>
              <a:t>onsider appeals</a:t>
            </a:r>
            <a:endParaRPr lang="en-GB" sz="800" b="1" dirty="0"/>
          </a:p>
        </p:txBody>
      </p:sp>
      <p:sp>
        <p:nvSpPr>
          <p:cNvPr id="121" name="Line Callout 2 120"/>
          <p:cNvSpPr/>
          <p:nvPr/>
        </p:nvSpPr>
        <p:spPr>
          <a:xfrm>
            <a:off x="7899068" y="5162813"/>
            <a:ext cx="923321" cy="695062"/>
          </a:xfrm>
          <a:prstGeom prst="borderCallout2">
            <a:avLst>
              <a:gd name="adj1" fmla="val -2026"/>
              <a:gd name="adj2" fmla="val 35655"/>
              <a:gd name="adj3" fmla="val -38052"/>
              <a:gd name="adj4" fmla="val 9508"/>
              <a:gd name="adj5" fmla="val -37587"/>
              <a:gd name="adj6" fmla="val -27982"/>
            </a:avLst>
          </a:prstGeom>
          <a:solidFill>
            <a:schemeClr val="bg2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r>
              <a:rPr lang="en-GB" sz="600" i="1" dirty="0" smtClean="0">
                <a:solidFill>
                  <a:schemeClr val="tx1"/>
                </a:solidFill>
              </a:rPr>
              <a:t>Must be within 8 business days of auction closing to allow Government to consider the auction monitor’s report</a:t>
            </a:r>
            <a:endParaRPr lang="en-GB" sz="600" i="1" dirty="0">
              <a:solidFill>
                <a:schemeClr val="tx1"/>
              </a:solidFill>
            </a:endParaRPr>
          </a:p>
        </p:txBody>
      </p:sp>
      <p:cxnSp>
        <p:nvCxnSpPr>
          <p:cNvPr id="26" name="Elbow Connector 25"/>
          <p:cNvCxnSpPr>
            <a:stCxn id="125" idx="3"/>
          </p:cNvCxnSpPr>
          <p:nvPr/>
        </p:nvCxnSpPr>
        <p:spPr>
          <a:xfrm>
            <a:off x="5386235" y="5449858"/>
            <a:ext cx="11723" cy="325004"/>
          </a:xfrm>
          <a:prstGeom prst="bentConnector4">
            <a:avLst>
              <a:gd name="adj1" fmla="val 0"/>
              <a:gd name="adj2" fmla="val 63846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Pentagon 265"/>
          <p:cNvSpPr/>
          <p:nvPr/>
        </p:nvSpPr>
        <p:spPr>
          <a:xfrm>
            <a:off x="4837876" y="4998953"/>
            <a:ext cx="1304230" cy="224162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dirty="0" smtClean="0">
                <a:solidFill>
                  <a:schemeClr val="tx1"/>
                </a:solidFill>
              </a:rPr>
              <a:t>Participant  Auction Testing</a:t>
            </a:r>
            <a:endParaRPr lang="en-GB" sz="800" b="1" dirty="0">
              <a:solidFill>
                <a:schemeClr val="tx1"/>
              </a:solidFill>
            </a:endParaRPr>
          </a:p>
        </p:txBody>
      </p:sp>
      <p:sp>
        <p:nvSpPr>
          <p:cNvPr id="267" name="Pentagon 266"/>
          <p:cNvSpPr/>
          <p:nvPr/>
        </p:nvSpPr>
        <p:spPr>
          <a:xfrm>
            <a:off x="4796931" y="4041091"/>
            <a:ext cx="1304230" cy="184233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dirty="0" smtClean="0"/>
              <a:t>Participant Auction Testing</a:t>
            </a:r>
            <a:endParaRPr lang="en-GB" sz="800" b="1" dirty="0"/>
          </a:p>
        </p:txBody>
      </p:sp>
      <p:cxnSp>
        <p:nvCxnSpPr>
          <p:cNvPr id="224" name="Elbow Connector 223"/>
          <p:cNvCxnSpPr>
            <a:stCxn id="28" idx="2"/>
            <a:endCxn id="59" idx="0"/>
          </p:cNvCxnSpPr>
          <p:nvPr/>
        </p:nvCxnSpPr>
        <p:spPr>
          <a:xfrm rot="16200000" flipH="1">
            <a:off x="1522739" y="2592571"/>
            <a:ext cx="432088" cy="16679"/>
          </a:xfrm>
          <a:prstGeom prst="bentConnector3">
            <a:avLst>
              <a:gd name="adj1" fmla="val 32136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lbow Connector 228"/>
          <p:cNvCxnSpPr>
            <a:stCxn id="71" idx="0"/>
            <a:endCxn id="97" idx="1"/>
          </p:cNvCxnSpPr>
          <p:nvPr/>
        </p:nvCxnSpPr>
        <p:spPr>
          <a:xfrm rot="5400000" flipH="1" flipV="1">
            <a:off x="3131718" y="1974890"/>
            <a:ext cx="1601051" cy="83077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170" idx="2"/>
            <a:endCxn id="185" idx="0"/>
          </p:cNvCxnSpPr>
          <p:nvPr/>
        </p:nvCxnSpPr>
        <p:spPr>
          <a:xfrm flipH="1">
            <a:off x="6017710" y="1304744"/>
            <a:ext cx="8792" cy="18362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185" idx="3"/>
            <a:endCxn id="191" idx="1"/>
          </p:cNvCxnSpPr>
          <p:nvPr/>
        </p:nvCxnSpPr>
        <p:spPr>
          <a:xfrm>
            <a:off x="6100786" y="3230968"/>
            <a:ext cx="365598" cy="252048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3764954" y="4837591"/>
            <a:ext cx="2475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ctr"/>
            <a:r>
              <a:rPr lang="en-GB" i="1" dirty="0"/>
              <a:t>2</a:t>
            </a:r>
            <a:r>
              <a:rPr lang="en-GB" i="1" dirty="0" smtClean="0"/>
              <a:t>6/09</a:t>
            </a:r>
            <a:endParaRPr lang="en-GB" dirty="0"/>
          </a:p>
        </p:txBody>
      </p:sp>
      <p:sp>
        <p:nvSpPr>
          <p:cNvPr id="175" name="TextBox 174"/>
          <p:cNvSpPr txBox="1"/>
          <p:nvPr/>
        </p:nvSpPr>
        <p:spPr>
          <a:xfrm>
            <a:off x="4135929" y="4837591"/>
            <a:ext cx="2475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ctr"/>
            <a:r>
              <a:rPr lang="en-GB" i="1" dirty="0" smtClean="0"/>
              <a:t>03/10</a:t>
            </a:r>
            <a:endParaRPr lang="en-GB" dirty="0"/>
          </a:p>
        </p:txBody>
      </p:sp>
      <p:cxnSp>
        <p:nvCxnSpPr>
          <p:cNvPr id="45" name="Straight Arrow Connector 44"/>
          <p:cNvCxnSpPr>
            <a:stCxn id="71" idx="2"/>
            <a:endCxn id="92" idx="0"/>
          </p:cNvCxnSpPr>
          <p:nvPr/>
        </p:nvCxnSpPr>
        <p:spPr>
          <a:xfrm>
            <a:off x="3890703" y="2996952"/>
            <a:ext cx="0" cy="165618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Pentagon 165"/>
          <p:cNvSpPr/>
          <p:nvPr/>
        </p:nvSpPr>
        <p:spPr>
          <a:xfrm>
            <a:off x="3954462" y="4653139"/>
            <a:ext cx="265846" cy="182313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GB" sz="800" b="1" spc="-40" dirty="0" smtClean="0">
                <a:solidFill>
                  <a:schemeClr val="tx1"/>
                </a:solidFill>
              </a:rPr>
              <a:t>Appeal</a:t>
            </a:r>
            <a:endParaRPr lang="en-GB" sz="800" b="1" spc="-40" dirty="0">
              <a:solidFill>
                <a:schemeClr val="tx1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441990" y="4837591"/>
            <a:ext cx="2475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ctr"/>
            <a:r>
              <a:rPr lang="en-GB" i="1" dirty="0" smtClean="0"/>
              <a:t>10/10</a:t>
            </a:r>
            <a:endParaRPr lang="en-GB" dirty="0"/>
          </a:p>
        </p:txBody>
      </p:sp>
      <p:sp>
        <p:nvSpPr>
          <p:cNvPr id="123" name="TextBox 122"/>
          <p:cNvSpPr txBox="1"/>
          <p:nvPr/>
        </p:nvSpPr>
        <p:spPr>
          <a:xfrm>
            <a:off x="4812964" y="4837591"/>
            <a:ext cx="2475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ctr"/>
            <a:r>
              <a:rPr lang="en-GB" i="1" dirty="0" smtClean="0"/>
              <a:t>17/10</a:t>
            </a:r>
            <a:endParaRPr lang="en-GB" dirty="0"/>
          </a:p>
        </p:txBody>
      </p:sp>
      <p:sp>
        <p:nvSpPr>
          <p:cNvPr id="125" name="Flowchart: Decision 124"/>
          <p:cNvSpPr/>
          <p:nvPr/>
        </p:nvSpPr>
        <p:spPr>
          <a:xfrm>
            <a:off x="5220081" y="5359858"/>
            <a:ext cx="166154" cy="180000"/>
          </a:xfrm>
          <a:prstGeom prst="flowChartDecis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23</a:t>
            </a:r>
            <a:endParaRPr lang="en-GB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480460" y="5348834"/>
            <a:ext cx="7564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pPr algn="r"/>
            <a:r>
              <a:rPr lang="en-GB" i="1" dirty="0" smtClean="0"/>
              <a:t>31/10</a:t>
            </a:r>
            <a:r>
              <a:rPr lang="en-GB" dirty="0" smtClean="0"/>
              <a:t> </a:t>
            </a:r>
            <a:r>
              <a:rPr lang="en-GB" dirty="0"/>
              <a:t>Collateral </a:t>
            </a:r>
            <a:r>
              <a:rPr lang="en-GB" dirty="0" smtClean="0"/>
              <a:t>re-posting deadline</a:t>
            </a:r>
            <a:endParaRPr lang="en-GB" dirty="0"/>
          </a:p>
        </p:txBody>
      </p:sp>
      <p:grpSp>
        <p:nvGrpSpPr>
          <p:cNvPr id="3" name="Group 129"/>
          <p:cNvGrpSpPr/>
          <p:nvPr/>
        </p:nvGrpSpPr>
        <p:grpSpPr>
          <a:xfrm>
            <a:off x="2181359" y="6255656"/>
            <a:ext cx="6696635" cy="470511"/>
            <a:chOff x="928192" y="6980583"/>
            <a:chExt cx="1768074" cy="1449992"/>
          </a:xfrm>
        </p:grpSpPr>
        <p:sp>
          <p:nvSpPr>
            <p:cNvPr id="131" name="Rectangle 130"/>
            <p:cNvSpPr/>
            <p:nvPr/>
          </p:nvSpPr>
          <p:spPr>
            <a:xfrm>
              <a:off x="928192" y="6980583"/>
              <a:ext cx="1768074" cy="14499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tlCol="0" anchor="t"/>
            <a:lstStyle/>
            <a:p>
              <a:endParaRPr lang="en-GB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163065" y="7178278"/>
              <a:ext cx="17" cy="3460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Bef>
                  <a:spcPts val="75"/>
                </a:spcBef>
                <a:spcAft>
                  <a:spcPts val="75"/>
                </a:spcAft>
              </a:pPr>
              <a:endParaRPr lang="en-GB" sz="800" dirty="0"/>
            </a:p>
          </p:txBody>
        </p:sp>
      </p:grpSp>
      <p:sp>
        <p:nvSpPr>
          <p:cNvPr id="133" name="Rectangle 132"/>
          <p:cNvSpPr/>
          <p:nvPr/>
        </p:nvSpPr>
        <p:spPr>
          <a:xfrm>
            <a:off x="2227007" y="6299200"/>
            <a:ext cx="6650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smtClean="0"/>
              <a:t>Note: This is an indicative timeline. Depending </a:t>
            </a:r>
            <a:r>
              <a:rPr lang="en-GB" sz="1000" b="1" dirty="0"/>
              <a:t>on updates to the design of the Capacity Market and the draft legislation after the </a:t>
            </a:r>
            <a:r>
              <a:rPr lang="en-GB" sz="1000" b="1" dirty="0" smtClean="0"/>
              <a:t>Oct – Dec 2013 EMR consultation </a:t>
            </a:r>
            <a:r>
              <a:rPr lang="en-GB" sz="1000" b="1" dirty="0"/>
              <a:t>closes, this plan may need to be </a:t>
            </a:r>
            <a:r>
              <a:rPr lang="en-GB" sz="1000" b="1" dirty="0" smtClean="0"/>
              <a:t>revised.</a:t>
            </a:r>
            <a:endParaRPr lang="en-GB" sz="1000" dirty="0"/>
          </a:p>
        </p:txBody>
      </p:sp>
      <p:cxnSp>
        <p:nvCxnSpPr>
          <p:cNvPr id="134" name="Elbow Connector 133"/>
          <p:cNvCxnSpPr>
            <a:stCxn id="152" idx="3"/>
            <a:endCxn id="125" idx="2"/>
          </p:cNvCxnSpPr>
          <p:nvPr/>
        </p:nvCxnSpPr>
        <p:spPr>
          <a:xfrm flipV="1">
            <a:off x="5269905" y="5539861"/>
            <a:ext cx="33253" cy="338797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Flowchart: Decision 134"/>
          <p:cNvSpPr/>
          <p:nvPr/>
        </p:nvSpPr>
        <p:spPr>
          <a:xfrm>
            <a:off x="5314767" y="5788655"/>
            <a:ext cx="166154" cy="180000"/>
          </a:xfrm>
          <a:prstGeom prst="flowChartDecisi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800" b="1" dirty="0" smtClean="0">
                <a:latin typeface="Arial Narrow" panose="020B0606020202030204" pitchFamily="34" charset="0"/>
              </a:rPr>
              <a:t>24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486896" y="5767562"/>
            <a:ext cx="1266004" cy="206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ts val="800"/>
              </a:lnSpc>
              <a:defRPr sz="800"/>
            </a:lvl1pPr>
          </a:lstStyle>
          <a:p>
            <a:r>
              <a:rPr lang="en-GB" i="1" dirty="0" smtClean="0"/>
              <a:t>4/11</a:t>
            </a:r>
            <a:r>
              <a:rPr lang="en-GB" dirty="0" smtClean="0"/>
              <a:t> Final collateral  </a:t>
            </a:r>
          </a:p>
          <a:p>
            <a:r>
              <a:rPr lang="en-GB" dirty="0" smtClean="0"/>
              <a:t>verification</a:t>
            </a:r>
            <a:endParaRPr lang="en-GB" dirty="0"/>
          </a:p>
        </p:txBody>
      </p:sp>
      <p:grpSp>
        <p:nvGrpSpPr>
          <p:cNvPr id="5" name="Group 149"/>
          <p:cNvGrpSpPr/>
          <p:nvPr/>
        </p:nvGrpSpPr>
        <p:grpSpPr>
          <a:xfrm>
            <a:off x="620088" y="5795580"/>
            <a:ext cx="1262910" cy="860311"/>
            <a:chOff x="928192" y="6980583"/>
            <a:chExt cx="1768074" cy="1204436"/>
          </a:xfrm>
        </p:grpSpPr>
        <p:sp>
          <p:nvSpPr>
            <p:cNvPr id="151" name="Rectangle 150"/>
            <p:cNvSpPr/>
            <p:nvPr/>
          </p:nvSpPr>
          <p:spPr>
            <a:xfrm>
              <a:off x="928192" y="6980583"/>
              <a:ext cx="1768074" cy="12044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tlCol="0" anchor="t"/>
            <a:lstStyle/>
            <a:p>
              <a:r>
                <a:rPr lang="en-GB" sz="1000" b="1" dirty="0">
                  <a:solidFill>
                    <a:schemeClr val="tx1"/>
                  </a:solidFill>
                </a:rPr>
                <a:t>Key</a:t>
              </a:r>
              <a:endParaRPr lang="en-GB" sz="600" b="1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160"/>
            <p:cNvGrpSpPr/>
            <p:nvPr/>
          </p:nvGrpSpPr>
          <p:grpSpPr>
            <a:xfrm>
              <a:off x="976952" y="7178277"/>
              <a:ext cx="1305971" cy="1006742"/>
              <a:chOff x="904944" y="7106269"/>
              <a:chExt cx="1305971" cy="1006742"/>
            </a:xfrm>
          </p:grpSpPr>
          <p:sp>
            <p:nvSpPr>
              <p:cNvPr id="163" name="Flowchart: Decision 162"/>
              <p:cNvSpPr/>
              <p:nvPr/>
            </p:nvSpPr>
            <p:spPr>
              <a:xfrm>
                <a:off x="904944" y="7129611"/>
                <a:ext cx="186092" cy="201600"/>
              </a:xfrm>
              <a:prstGeom prst="flowChartDecision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167" name="Flowchart: Decision 166"/>
              <p:cNvSpPr/>
              <p:nvPr/>
            </p:nvSpPr>
            <p:spPr>
              <a:xfrm>
                <a:off x="904944" y="7325061"/>
                <a:ext cx="186092" cy="201600"/>
              </a:xfrm>
              <a:prstGeom prst="flowChartDecision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168" name="Flowchart: Decision 167"/>
              <p:cNvSpPr/>
              <p:nvPr/>
            </p:nvSpPr>
            <p:spPr>
              <a:xfrm>
                <a:off x="904944" y="7520511"/>
                <a:ext cx="186092" cy="201600"/>
              </a:xfrm>
              <a:prstGeom prst="flowChartDecisi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176" name="Flowchart: Decision 175"/>
              <p:cNvSpPr/>
              <p:nvPr/>
            </p:nvSpPr>
            <p:spPr>
              <a:xfrm>
                <a:off x="904944" y="7715961"/>
                <a:ext cx="186092" cy="201600"/>
              </a:xfrm>
              <a:prstGeom prst="flowChartDecisio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177" name="Flowchart: Decision 176"/>
              <p:cNvSpPr/>
              <p:nvPr/>
            </p:nvSpPr>
            <p:spPr>
              <a:xfrm>
                <a:off x="904944" y="7911411"/>
                <a:ext cx="186092" cy="201600"/>
              </a:xfrm>
              <a:prstGeom prst="flowChartDecision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/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1091057" y="7106269"/>
                <a:ext cx="1119858" cy="10054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/>
                  <a:t>DECC</a:t>
                </a:r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/>
                  <a:t>Delivery </a:t>
                </a:r>
                <a:r>
                  <a:rPr lang="en-GB" sz="800" dirty="0" smtClean="0"/>
                  <a:t>body </a:t>
                </a:r>
                <a:endParaRPr lang="en-GB" sz="800" dirty="0"/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 err="1"/>
                  <a:t>Ofgem</a:t>
                </a:r>
                <a:endParaRPr lang="en-GB" sz="800" dirty="0"/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/>
                  <a:t>Applicant</a:t>
                </a:r>
              </a:p>
              <a:p>
                <a:pPr>
                  <a:spcBef>
                    <a:spcPts val="75"/>
                  </a:spcBef>
                  <a:spcAft>
                    <a:spcPts val="75"/>
                  </a:spcAft>
                </a:pPr>
                <a:r>
                  <a:rPr lang="en-GB" sz="800" dirty="0" smtClean="0"/>
                  <a:t>Settlement body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34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Market Process</a:t>
            </a:r>
            <a:br>
              <a:rPr lang="en-GB" dirty="0" smtClean="0"/>
            </a:br>
            <a:r>
              <a:rPr lang="en-GB" dirty="0" smtClean="0"/>
              <a:t>End to End</a:t>
            </a:r>
            <a:endParaRPr lang="en-GB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-257175" y="488732"/>
          <a:ext cx="7848599" cy="3053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3510117" y="2639961"/>
          <a:ext cx="5633883" cy="3407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7746128" y="1576313"/>
          <a:ext cx="9496425" cy="4632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71824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3725" y="747712"/>
            <a:ext cx="6149975" cy="519113"/>
          </a:xfrm>
        </p:spPr>
        <p:txBody>
          <a:bodyPr/>
          <a:lstStyle/>
          <a:p>
            <a:r>
              <a:rPr lang="en-GB" dirty="0" smtClean="0"/>
              <a:t>Capacity Market Process</a:t>
            </a:r>
            <a:br>
              <a:rPr lang="en-GB" dirty="0" smtClean="0"/>
            </a:br>
            <a:r>
              <a:rPr lang="en-GB" dirty="0" smtClean="0"/>
              <a:t>End to End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98" y="2175432"/>
            <a:ext cx="9125302" cy="329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Diagram 8"/>
          <p:cNvGraphicFramePr/>
          <p:nvPr/>
        </p:nvGraphicFramePr>
        <p:xfrm>
          <a:off x="57150" y="1513490"/>
          <a:ext cx="8954814" cy="662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33351" y="2286000"/>
            <a:ext cx="590550" cy="81915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23900" y="2466975"/>
            <a:ext cx="990600" cy="1171575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714500" y="2590800"/>
            <a:ext cx="381000" cy="962025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314827" y="4090986"/>
            <a:ext cx="1847850" cy="1585914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100263" y="2886075"/>
            <a:ext cx="404812" cy="790575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081465" y="2695575"/>
            <a:ext cx="1014413" cy="985835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867152" y="4795838"/>
            <a:ext cx="447676" cy="509586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509839" y="2767013"/>
            <a:ext cx="595311" cy="914397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885950" y="4776787"/>
            <a:ext cx="1185863" cy="676275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105149" y="2767014"/>
            <a:ext cx="976312" cy="914397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528029" y="3557815"/>
            <a:ext cx="1309685" cy="976311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494947" y="3510191"/>
            <a:ext cx="453791" cy="771298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534149" y="2410051"/>
            <a:ext cx="465365" cy="747488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844298" y="2419576"/>
            <a:ext cx="581022" cy="1862138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28600" y="4679722"/>
            <a:ext cx="1464133" cy="900113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0" y="1447800"/>
            <a:ext cx="2743200" cy="742950"/>
          </a:xfrm>
          <a:prstGeom prst="rect">
            <a:avLst/>
          </a:prstGeom>
          <a:noFill/>
          <a:ln w="508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819400" y="1447800"/>
            <a:ext cx="3486150" cy="742950"/>
          </a:xfrm>
          <a:prstGeom prst="rect">
            <a:avLst/>
          </a:prstGeom>
          <a:noFill/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400800" y="1428750"/>
            <a:ext cx="2514600" cy="742950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79C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82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IT Systems Landscape</a:t>
            </a:r>
            <a:endParaRPr lang="en-GB" dirty="0"/>
          </a:p>
        </p:txBody>
      </p:sp>
      <p:grpSp>
        <p:nvGrpSpPr>
          <p:cNvPr id="2" name="Group 122"/>
          <p:cNvGrpSpPr/>
          <p:nvPr/>
        </p:nvGrpSpPr>
        <p:grpSpPr>
          <a:xfrm>
            <a:off x="1321281" y="2597015"/>
            <a:ext cx="4698435" cy="3451411"/>
            <a:chOff x="1321281" y="1556459"/>
            <a:chExt cx="4698435" cy="3451411"/>
          </a:xfrm>
        </p:grpSpPr>
        <p:sp>
          <p:nvSpPr>
            <p:cNvPr id="119" name="Oval 118"/>
            <p:cNvSpPr/>
            <p:nvPr/>
          </p:nvSpPr>
          <p:spPr bwMode="auto">
            <a:xfrm rot="1498537">
              <a:off x="1321281" y="1556459"/>
              <a:ext cx="4698435" cy="3451411"/>
            </a:xfrm>
            <a:prstGeom prst="ellipse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/>
              <a:endParaRPr lang="en-GB" sz="1000">
                <a:solidFill>
                  <a:schemeClr val="bg1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100360" y="4277878"/>
              <a:ext cx="12832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Focus</a:t>
              </a:r>
            </a:p>
            <a:p>
              <a:pPr algn="ctr"/>
              <a:r>
                <a:rPr lang="en-GB" sz="1800" dirty="0" smtClean="0"/>
                <a:t>For Today</a:t>
              </a:r>
              <a:endParaRPr lang="en-GB" sz="1800" dirty="0"/>
            </a:p>
          </p:txBody>
        </p:sp>
      </p:grpSp>
      <p:grpSp>
        <p:nvGrpSpPr>
          <p:cNvPr id="3" name="Group 117"/>
          <p:cNvGrpSpPr/>
          <p:nvPr/>
        </p:nvGrpSpPr>
        <p:grpSpPr>
          <a:xfrm>
            <a:off x="146931" y="2346259"/>
            <a:ext cx="8825510" cy="3523506"/>
            <a:chOff x="146931" y="1602578"/>
            <a:chExt cx="8825510" cy="3523506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401052" y="3091785"/>
              <a:ext cx="1609072" cy="648902"/>
            </a:xfrm>
            <a:custGeom>
              <a:avLst/>
              <a:gdLst>
                <a:gd name="T0" fmla="*/ 0 w 662"/>
                <a:gd name="T1" fmla="*/ 0 h 219"/>
                <a:gd name="T2" fmla="*/ 579 w 662"/>
                <a:gd name="T3" fmla="*/ 0 h 219"/>
                <a:gd name="T4" fmla="*/ 662 w 662"/>
                <a:gd name="T5" fmla="*/ 109 h 219"/>
                <a:gd name="T6" fmla="*/ 579 w 662"/>
                <a:gd name="T7" fmla="*/ 219 h 219"/>
                <a:gd name="T8" fmla="*/ 0 w 662"/>
                <a:gd name="T9" fmla="*/ 219 h 219"/>
                <a:gd name="T10" fmla="*/ 84 w 662"/>
                <a:gd name="T11" fmla="*/ 109 h 219"/>
                <a:gd name="T12" fmla="*/ 0 w 662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2" h="219">
                  <a:moveTo>
                    <a:pt x="0" y="0"/>
                  </a:moveTo>
                  <a:lnTo>
                    <a:pt x="579" y="0"/>
                  </a:lnTo>
                  <a:lnTo>
                    <a:pt x="662" y="109"/>
                  </a:lnTo>
                  <a:lnTo>
                    <a:pt x="579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3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01052" y="3091784"/>
              <a:ext cx="1609072" cy="648901"/>
            </a:xfrm>
            <a:custGeom>
              <a:avLst/>
              <a:gdLst>
                <a:gd name="T0" fmla="*/ 0 w 662"/>
                <a:gd name="T1" fmla="*/ 0 h 219"/>
                <a:gd name="T2" fmla="*/ 579 w 662"/>
                <a:gd name="T3" fmla="*/ 0 h 219"/>
                <a:gd name="T4" fmla="*/ 662 w 662"/>
                <a:gd name="T5" fmla="*/ 109 h 219"/>
                <a:gd name="T6" fmla="*/ 579 w 662"/>
                <a:gd name="T7" fmla="*/ 219 h 219"/>
                <a:gd name="T8" fmla="*/ 0 w 662"/>
                <a:gd name="T9" fmla="*/ 219 h 219"/>
                <a:gd name="T10" fmla="*/ 84 w 662"/>
                <a:gd name="T11" fmla="*/ 109 h 219"/>
                <a:gd name="T12" fmla="*/ 0 w 662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2" h="219">
                  <a:moveTo>
                    <a:pt x="0" y="0"/>
                  </a:moveTo>
                  <a:lnTo>
                    <a:pt x="579" y="0"/>
                  </a:lnTo>
                  <a:lnTo>
                    <a:pt x="662" y="109"/>
                  </a:lnTo>
                  <a:lnTo>
                    <a:pt x="579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759769" y="3232761"/>
              <a:ext cx="114240" cy="189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84075" y="3091785"/>
              <a:ext cx="1147254" cy="648902"/>
            </a:xfrm>
            <a:custGeom>
              <a:avLst/>
              <a:gdLst>
                <a:gd name="T0" fmla="*/ 0 w 472"/>
                <a:gd name="T1" fmla="*/ 0 h 219"/>
                <a:gd name="T2" fmla="*/ 389 w 472"/>
                <a:gd name="T3" fmla="*/ 0 h 219"/>
                <a:gd name="T4" fmla="*/ 472 w 472"/>
                <a:gd name="T5" fmla="*/ 109 h 219"/>
                <a:gd name="T6" fmla="*/ 389 w 472"/>
                <a:gd name="T7" fmla="*/ 219 h 219"/>
                <a:gd name="T8" fmla="*/ 0 w 472"/>
                <a:gd name="T9" fmla="*/ 219 h 219"/>
                <a:gd name="T10" fmla="*/ 84 w 472"/>
                <a:gd name="T11" fmla="*/ 109 h 219"/>
                <a:gd name="T12" fmla="*/ 0 w 472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219">
                  <a:moveTo>
                    <a:pt x="0" y="0"/>
                  </a:moveTo>
                  <a:lnTo>
                    <a:pt x="389" y="0"/>
                  </a:lnTo>
                  <a:lnTo>
                    <a:pt x="472" y="109"/>
                  </a:lnTo>
                  <a:lnTo>
                    <a:pt x="389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784075" y="3091782"/>
              <a:ext cx="1147254" cy="648903"/>
            </a:xfrm>
            <a:custGeom>
              <a:avLst/>
              <a:gdLst>
                <a:gd name="T0" fmla="*/ 0 w 472"/>
                <a:gd name="T1" fmla="*/ 0 h 219"/>
                <a:gd name="T2" fmla="*/ 389 w 472"/>
                <a:gd name="T3" fmla="*/ 0 h 219"/>
                <a:gd name="T4" fmla="*/ 472 w 472"/>
                <a:gd name="T5" fmla="*/ 109 h 219"/>
                <a:gd name="T6" fmla="*/ 389 w 472"/>
                <a:gd name="T7" fmla="*/ 219 h 219"/>
                <a:gd name="T8" fmla="*/ 0 w 472"/>
                <a:gd name="T9" fmla="*/ 219 h 219"/>
                <a:gd name="T10" fmla="*/ 84 w 472"/>
                <a:gd name="T11" fmla="*/ 109 h 219"/>
                <a:gd name="T12" fmla="*/ 0 w 472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219">
                  <a:moveTo>
                    <a:pt x="0" y="0"/>
                  </a:moveTo>
                  <a:lnTo>
                    <a:pt x="389" y="0"/>
                  </a:lnTo>
                  <a:lnTo>
                    <a:pt x="472" y="109"/>
                  </a:lnTo>
                  <a:lnTo>
                    <a:pt x="389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732018" y="3091785"/>
              <a:ext cx="1336842" cy="648902"/>
            </a:xfrm>
            <a:custGeom>
              <a:avLst/>
              <a:gdLst>
                <a:gd name="T0" fmla="*/ 0 w 550"/>
                <a:gd name="T1" fmla="*/ 0 h 219"/>
                <a:gd name="T2" fmla="*/ 466 w 550"/>
                <a:gd name="T3" fmla="*/ 0 h 219"/>
                <a:gd name="T4" fmla="*/ 550 w 550"/>
                <a:gd name="T5" fmla="*/ 109 h 219"/>
                <a:gd name="T6" fmla="*/ 466 w 550"/>
                <a:gd name="T7" fmla="*/ 219 h 219"/>
                <a:gd name="T8" fmla="*/ 0 w 550"/>
                <a:gd name="T9" fmla="*/ 219 h 219"/>
                <a:gd name="T10" fmla="*/ 84 w 550"/>
                <a:gd name="T11" fmla="*/ 109 h 219"/>
                <a:gd name="T12" fmla="*/ 0 w 550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0" h="219">
                  <a:moveTo>
                    <a:pt x="0" y="0"/>
                  </a:moveTo>
                  <a:lnTo>
                    <a:pt x="466" y="0"/>
                  </a:lnTo>
                  <a:lnTo>
                    <a:pt x="550" y="109"/>
                  </a:lnTo>
                  <a:lnTo>
                    <a:pt x="466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86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732018" y="3091784"/>
              <a:ext cx="1336842" cy="648901"/>
            </a:xfrm>
            <a:custGeom>
              <a:avLst/>
              <a:gdLst>
                <a:gd name="T0" fmla="*/ 0 w 550"/>
                <a:gd name="T1" fmla="*/ 0 h 219"/>
                <a:gd name="T2" fmla="*/ 466 w 550"/>
                <a:gd name="T3" fmla="*/ 0 h 219"/>
                <a:gd name="T4" fmla="*/ 550 w 550"/>
                <a:gd name="T5" fmla="*/ 109 h 219"/>
                <a:gd name="T6" fmla="*/ 466 w 550"/>
                <a:gd name="T7" fmla="*/ 219 h 219"/>
                <a:gd name="T8" fmla="*/ 0 w 550"/>
                <a:gd name="T9" fmla="*/ 219 h 219"/>
                <a:gd name="T10" fmla="*/ 84 w 550"/>
                <a:gd name="T11" fmla="*/ 109 h 219"/>
                <a:gd name="T12" fmla="*/ 0 w 550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0" h="219">
                  <a:moveTo>
                    <a:pt x="0" y="0"/>
                  </a:moveTo>
                  <a:lnTo>
                    <a:pt x="466" y="0"/>
                  </a:lnTo>
                  <a:lnTo>
                    <a:pt x="550" y="109"/>
                  </a:lnTo>
                  <a:lnTo>
                    <a:pt x="466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862258" y="3091784"/>
              <a:ext cx="1351426" cy="648902"/>
            </a:xfrm>
            <a:custGeom>
              <a:avLst/>
              <a:gdLst>
                <a:gd name="T0" fmla="*/ 0 w 556"/>
                <a:gd name="T1" fmla="*/ 0 h 219"/>
                <a:gd name="T2" fmla="*/ 472 w 556"/>
                <a:gd name="T3" fmla="*/ 0 h 219"/>
                <a:gd name="T4" fmla="*/ 556 w 556"/>
                <a:gd name="T5" fmla="*/ 109 h 219"/>
                <a:gd name="T6" fmla="*/ 472 w 556"/>
                <a:gd name="T7" fmla="*/ 219 h 219"/>
                <a:gd name="T8" fmla="*/ 0 w 556"/>
                <a:gd name="T9" fmla="*/ 219 h 219"/>
                <a:gd name="T10" fmla="*/ 84 w 556"/>
                <a:gd name="T11" fmla="*/ 109 h 219"/>
                <a:gd name="T12" fmla="*/ 0 w 55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219">
                  <a:moveTo>
                    <a:pt x="0" y="0"/>
                  </a:moveTo>
                  <a:lnTo>
                    <a:pt x="472" y="0"/>
                  </a:lnTo>
                  <a:lnTo>
                    <a:pt x="556" y="109"/>
                  </a:lnTo>
                  <a:lnTo>
                    <a:pt x="472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8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862258" y="3091785"/>
              <a:ext cx="1351426" cy="648902"/>
            </a:xfrm>
            <a:custGeom>
              <a:avLst/>
              <a:gdLst>
                <a:gd name="T0" fmla="*/ 0 w 556"/>
                <a:gd name="T1" fmla="*/ 0 h 219"/>
                <a:gd name="T2" fmla="*/ 472 w 556"/>
                <a:gd name="T3" fmla="*/ 0 h 219"/>
                <a:gd name="T4" fmla="*/ 556 w 556"/>
                <a:gd name="T5" fmla="*/ 109 h 219"/>
                <a:gd name="T6" fmla="*/ 472 w 556"/>
                <a:gd name="T7" fmla="*/ 219 h 219"/>
                <a:gd name="T8" fmla="*/ 0 w 556"/>
                <a:gd name="T9" fmla="*/ 219 h 219"/>
                <a:gd name="T10" fmla="*/ 84 w 556"/>
                <a:gd name="T11" fmla="*/ 109 h 219"/>
                <a:gd name="T12" fmla="*/ 0 w 55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219">
                  <a:moveTo>
                    <a:pt x="0" y="0"/>
                  </a:moveTo>
                  <a:lnTo>
                    <a:pt x="472" y="0"/>
                  </a:lnTo>
                  <a:lnTo>
                    <a:pt x="556" y="109"/>
                  </a:lnTo>
                  <a:lnTo>
                    <a:pt x="472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997358" y="3091784"/>
              <a:ext cx="1419483" cy="648902"/>
            </a:xfrm>
            <a:custGeom>
              <a:avLst/>
              <a:gdLst>
                <a:gd name="T0" fmla="*/ 0 w 584"/>
                <a:gd name="T1" fmla="*/ 0 h 219"/>
                <a:gd name="T2" fmla="*/ 500 w 584"/>
                <a:gd name="T3" fmla="*/ 0 h 219"/>
                <a:gd name="T4" fmla="*/ 584 w 584"/>
                <a:gd name="T5" fmla="*/ 109 h 219"/>
                <a:gd name="T6" fmla="*/ 500 w 584"/>
                <a:gd name="T7" fmla="*/ 219 h 219"/>
                <a:gd name="T8" fmla="*/ 0 w 584"/>
                <a:gd name="T9" fmla="*/ 219 h 219"/>
                <a:gd name="T10" fmla="*/ 83 w 584"/>
                <a:gd name="T11" fmla="*/ 109 h 219"/>
                <a:gd name="T12" fmla="*/ 0 w 584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219">
                  <a:moveTo>
                    <a:pt x="0" y="0"/>
                  </a:moveTo>
                  <a:lnTo>
                    <a:pt x="500" y="0"/>
                  </a:lnTo>
                  <a:lnTo>
                    <a:pt x="584" y="109"/>
                  </a:lnTo>
                  <a:lnTo>
                    <a:pt x="500" y="219"/>
                  </a:lnTo>
                  <a:lnTo>
                    <a:pt x="0" y="219"/>
                  </a:lnTo>
                  <a:lnTo>
                    <a:pt x="83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9C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997358" y="3091785"/>
              <a:ext cx="1419483" cy="648902"/>
            </a:xfrm>
            <a:custGeom>
              <a:avLst/>
              <a:gdLst>
                <a:gd name="T0" fmla="*/ 0 w 584"/>
                <a:gd name="T1" fmla="*/ 0 h 219"/>
                <a:gd name="T2" fmla="*/ 500 w 584"/>
                <a:gd name="T3" fmla="*/ 0 h 219"/>
                <a:gd name="T4" fmla="*/ 584 w 584"/>
                <a:gd name="T5" fmla="*/ 109 h 219"/>
                <a:gd name="T6" fmla="*/ 500 w 584"/>
                <a:gd name="T7" fmla="*/ 219 h 219"/>
                <a:gd name="T8" fmla="*/ 0 w 584"/>
                <a:gd name="T9" fmla="*/ 219 h 219"/>
                <a:gd name="T10" fmla="*/ 83 w 584"/>
                <a:gd name="T11" fmla="*/ 109 h 219"/>
                <a:gd name="T12" fmla="*/ 0 w 584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219">
                  <a:moveTo>
                    <a:pt x="0" y="0"/>
                  </a:moveTo>
                  <a:lnTo>
                    <a:pt x="500" y="0"/>
                  </a:lnTo>
                  <a:lnTo>
                    <a:pt x="584" y="109"/>
                  </a:lnTo>
                  <a:lnTo>
                    <a:pt x="500" y="219"/>
                  </a:lnTo>
                  <a:lnTo>
                    <a:pt x="0" y="219"/>
                  </a:lnTo>
                  <a:lnTo>
                    <a:pt x="83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24631" y="3091784"/>
              <a:ext cx="1375732" cy="648902"/>
            </a:xfrm>
            <a:custGeom>
              <a:avLst/>
              <a:gdLst>
                <a:gd name="T0" fmla="*/ 0 w 566"/>
                <a:gd name="T1" fmla="*/ 0 h 219"/>
                <a:gd name="T2" fmla="*/ 483 w 566"/>
                <a:gd name="T3" fmla="*/ 0 h 219"/>
                <a:gd name="T4" fmla="*/ 566 w 566"/>
                <a:gd name="T5" fmla="*/ 109 h 219"/>
                <a:gd name="T6" fmla="*/ 483 w 566"/>
                <a:gd name="T7" fmla="*/ 219 h 219"/>
                <a:gd name="T8" fmla="*/ 0 w 566"/>
                <a:gd name="T9" fmla="*/ 219 h 219"/>
                <a:gd name="T10" fmla="*/ 83 w 566"/>
                <a:gd name="T11" fmla="*/ 109 h 219"/>
                <a:gd name="T12" fmla="*/ 0 w 56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6" h="219">
                  <a:moveTo>
                    <a:pt x="0" y="0"/>
                  </a:moveTo>
                  <a:lnTo>
                    <a:pt x="483" y="0"/>
                  </a:lnTo>
                  <a:lnTo>
                    <a:pt x="566" y="109"/>
                  </a:lnTo>
                  <a:lnTo>
                    <a:pt x="483" y="219"/>
                  </a:lnTo>
                  <a:lnTo>
                    <a:pt x="0" y="219"/>
                  </a:lnTo>
                  <a:lnTo>
                    <a:pt x="83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2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24631" y="3091785"/>
              <a:ext cx="1375732" cy="648902"/>
            </a:xfrm>
            <a:custGeom>
              <a:avLst/>
              <a:gdLst>
                <a:gd name="T0" fmla="*/ 0 w 566"/>
                <a:gd name="T1" fmla="*/ 0 h 219"/>
                <a:gd name="T2" fmla="*/ 483 w 566"/>
                <a:gd name="T3" fmla="*/ 0 h 219"/>
                <a:gd name="T4" fmla="*/ 566 w 566"/>
                <a:gd name="T5" fmla="*/ 109 h 219"/>
                <a:gd name="T6" fmla="*/ 483 w 566"/>
                <a:gd name="T7" fmla="*/ 219 h 219"/>
                <a:gd name="T8" fmla="*/ 0 w 566"/>
                <a:gd name="T9" fmla="*/ 219 h 219"/>
                <a:gd name="T10" fmla="*/ 83 w 566"/>
                <a:gd name="T11" fmla="*/ 109 h 219"/>
                <a:gd name="T12" fmla="*/ 0 w 56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6" h="219">
                  <a:moveTo>
                    <a:pt x="0" y="0"/>
                  </a:moveTo>
                  <a:lnTo>
                    <a:pt x="483" y="0"/>
                  </a:lnTo>
                  <a:lnTo>
                    <a:pt x="566" y="109"/>
                  </a:lnTo>
                  <a:lnTo>
                    <a:pt x="483" y="219"/>
                  </a:lnTo>
                  <a:lnTo>
                    <a:pt x="0" y="219"/>
                  </a:lnTo>
                  <a:lnTo>
                    <a:pt x="83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496795" y="3225681"/>
              <a:ext cx="771045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Amount to</a:t>
              </a:r>
            </a:p>
            <a:p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Auction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7195655" y="3091785"/>
              <a:ext cx="1776786" cy="648902"/>
            </a:xfrm>
            <a:custGeom>
              <a:avLst/>
              <a:gdLst>
                <a:gd name="T0" fmla="*/ 0 w 731"/>
                <a:gd name="T1" fmla="*/ 0 h 219"/>
                <a:gd name="T2" fmla="*/ 647 w 731"/>
                <a:gd name="T3" fmla="*/ 0 h 219"/>
                <a:gd name="T4" fmla="*/ 731 w 731"/>
                <a:gd name="T5" fmla="*/ 109 h 219"/>
                <a:gd name="T6" fmla="*/ 647 w 731"/>
                <a:gd name="T7" fmla="*/ 219 h 219"/>
                <a:gd name="T8" fmla="*/ 0 w 731"/>
                <a:gd name="T9" fmla="*/ 219 h 219"/>
                <a:gd name="T10" fmla="*/ 84 w 731"/>
                <a:gd name="T11" fmla="*/ 109 h 219"/>
                <a:gd name="T12" fmla="*/ 0 w 731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219">
                  <a:moveTo>
                    <a:pt x="0" y="0"/>
                  </a:moveTo>
                  <a:lnTo>
                    <a:pt x="647" y="0"/>
                  </a:lnTo>
                  <a:lnTo>
                    <a:pt x="731" y="109"/>
                  </a:lnTo>
                  <a:lnTo>
                    <a:pt x="647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D8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7195655" y="3091784"/>
              <a:ext cx="1776786" cy="648902"/>
            </a:xfrm>
            <a:custGeom>
              <a:avLst/>
              <a:gdLst>
                <a:gd name="T0" fmla="*/ 0 w 731"/>
                <a:gd name="T1" fmla="*/ 0 h 219"/>
                <a:gd name="T2" fmla="*/ 647 w 731"/>
                <a:gd name="T3" fmla="*/ 0 h 219"/>
                <a:gd name="T4" fmla="*/ 731 w 731"/>
                <a:gd name="T5" fmla="*/ 109 h 219"/>
                <a:gd name="T6" fmla="*/ 647 w 731"/>
                <a:gd name="T7" fmla="*/ 219 h 219"/>
                <a:gd name="T8" fmla="*/ 0 w 731"/>
                <a:gd name="T9" fmla="*/ 219 h 219"/>
                <a:gd name="T10" fmla="*/ 84 w 731"/>
                <a:gd name="T11" fmla="*/ 109 h 219"/>
                <a:gd name="T12" fmla="*/ 0 w 731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219">
                  <a:moveTo>
                    <a:pt x="0" y="0"/>
                  </a:moveTo>
                  <a:lnTo>
                    <a:pt x="647" y="0"/>
                  </a:lnTo>
                  <a:lnTo>
                    <a:pt x="731" y="109"/>
                  </a:lnTo>
                  <a:lnTo>
                    <a:pt x="647" y="219"/>
                  </a:lnTo>
                  <a:lnTo>
                    <a:pt x="0" y="219"/>
                  </a:lnTo>
                  <a:lnTo>
                    <a:pt x="84" y="10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Rectangle 27"/>
            <p:cNvSpPr>
              <a:spLocks noChangeArrowheads="1"/>
            </p:cNvSpPr>
            <p:nvPr/>
          </p:nvSpPr>
          <p:spPr bwMode="auto">
            <a:xfrm>
              <a:off x="1639728" y="3225681"/>
              <a:ext cx="1131721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Eligibility &amp; Pre</a:t>
              </a:r>
            </a:p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qualification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27"/>
            <p:cNvSpPr>
              <a:spLocks noChangeArrowheads="1"/>
            </p:cNvSpPr>
            <p:nvPr/>
          </p:nvSpPr>
          <p:spPr bwMode="auto">
            <a:xfrm>
              <a:off x="3070763" y="3318014"/>
              <a:ext cx="57387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Auction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27"/>
            <p:cNvSpPr>
              <a:spLocks noChangeArrowheads="1"/>
            </p:cNvSpPr>
            <p:nvPr/>
          </p:nvSpPr>
          <p:spPr bwMode="auto">
            <a:xfrm>
              <a:off x="3931329" y="3133348"/>
              <a:ext cx="939359" cy="553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Capacity</a:t>
              </a:r>
            </a:p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Agreement</a:t>
              </a:r>
            </a:p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Management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27"/>
            <p:cNvSpPr>
              <a:spLocks noChangeArrowheads="1"/>
            </p:cNvSpPr>
            <p:nvPr/>
          </p:nvSpPr>
          <p:spPr bwMode="auto">
            <a:xfrm>
              <a:off x="5145235" y="3225681"/>
              <a:ext cx="785471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Secondary</a:t>
              </a:r>
            </a:p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Market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27"/>
            <p:cNvSpPr>
              <a:spLocks noChangeArrowheads="1"/>
            </p:cNvSpPr>
            <p:nvPr/>
          </p:nvSpPr>
          <p:spPr bwMode="auto">
            <a:xfrm>
              <a:off x="6408941" y="3318014"/>
              <a:ext cx="5963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Delivery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27"/>
            <p:cNvSpPr>
              <a:spLocks noChangeArrowheads="1"/>
            </p:cNvSpPr>
            <p:nvPr/>
          </p:nvSpPr>
          <p:spPr bwMode="auto">
            <a:xfrm>
              <a:off x="7764248" y="3318014"/>
              <a:ext cx="63959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177800" marR="0" lvl="0" indent="-177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Payment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Left Brace 96"/>
            <p:cNvSpPr/>
            <p:nvPr/>
          </p:nvSpPr>
          <p:spPr bwMode="auto">
            <a:xfrm rot="5400000">
              <a:off x="732681" y="2346835"/>
              <a:ext cx="160318" cy="1176421"/>
            </a:xfrm>
            <a:prstGeom prst="leftBrace">
              <a:avLst>
                <a:gd name="adj1" fmla="val 71296"/>
                <a:gd name="adj2" fmla="val 50813"/>
              </a:avLst>
            </a:prstGeom>
            <a:noFill/>
            <a:ln w="25400" cap="flat" cmpd="sng" algn="ctr">
              <a:solidFill>
                <a:srgbClr val="0079C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rgbClr val="0079C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98" name="Left Brace 97"/>
            <p:cNvSpPr/>
            <p:nvPr/>
          </p:nvSpPr>
          <p:spPr bwMode="auto">
            <a:xfrm rot="5400000">
              <a:off x="3177887" y="2461074"/>
              <a:ext cx="160320" cy="947942"/>
            </a:xfrm>
            <a:prstGeom prst="leftBrace">
              <a:avLst>
                <a:gd name="adj1" fmla="val 71296"/>
                <a:gd name="adj2" fmla="val 50813"/>
              </a:avLst>
            </a:prstGeom>
            <a:noFill/>
            <a:ln w="25400" cap="flat" cmpd="sng" algn="ctr">
              <a:solidFill>
                <a:srgbClr val="0079C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rgbClr val="0079C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99" name="Left Brace 98"/>
            <p:cNvSpPr/>
            <p:nvPr/>
          </p:nvSpPr>
          <p:spPr bwMode="auto">
            <a:xfrm rot="5400000">
              <a:off x="6516346" y="2335897"/>
              <a:ext cx="160320" cy="1198297"/>
            </a:xfrm>
            <a:prstGeom prst="leftBrace">
              <a:avLst>
                <a:gd name="adj1" fmla="val 71296"/>
                <a:gd name="adj2" fmla="val 50813"/>
              </a:avLst>
            </a:prstGeom>
            <a:noFill/>
            <a:ln w="25400" cap="flat" cmpd="sng" algn="ctr">
              <a:solidFill>
                <a:srgbClr val="0079C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rgbClr val="0079C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00" name="Left Brace 99"/>
            <p:cNvSpPr/>
            <p:nvPr/>
          </p:nvSpPr>
          <p:spPr bwMode="auto">
            <a:xfrm rot="5400000">
              <a:off x="7898670" y="2161763"/>
              <a:ext cx="160322" cy="1546565"/>
            </a:xfrm>
            <a:prstGeom prst="leftBrace">
              <a:avLst>
                <a:gd name="adj1" fmla="val 71296"/>
                <a:gd name="adj2" fmla="val 50813"/>
              </a:avLst>
            </a:prstGeom>
            <a:noFill/>
            <a:ln w="25400" cap="flat" cmpd="sng" algn="ctr">
              <a:solidFill>
                <a:srgbClr val="0079C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rgbClr val="0079C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01" name="Left Brace 100"/>
            <p:cNvSpPr/>
            <p:nvPr/>
          </p:nvSpPr>
          <p:spPr bwMode="auto">
            <a:xfrm rot="16200000">
              <a:off x="2000250" y="3174543"/>
              <a:ext cx="160322" cy="1358717"/>
            </a:xfrm>
            <a:prstGeom prst="leftBrace">
              <a:avLst>
                <a:gd name="adj1" fmla="val 71296"/>
                <a:gd name="adj2" fmla="val 50813"/>
              </a:avLst>
            </a:prstGeom>
            <a:noFill/>
            <a:ln w="25400" cap="flat" cmpd="sng" algn="ctr">
              <a:solidFill>
                <a:srgbClr val="0079C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rgbClr val="0079C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02" name="Left Brace 101"/>
            <p:cNvSpPr/>
            <p:nvPr/>
          </p:nvSpPr>
          <p:spPr bwMode="auto">
            <a:xfrm rot="16200000">
              <a:off x="4773590" y="2710294"/>
              <a:ext cx="160323" cy="2287215"/>
            </a:xfrm>
            <a:prstGeom prst="leftBrace">
              <a:avLst>
                <a:gd name="adj1" fmla="val 71296"/>
                <a:gd name="adj2" fmla="val 50813"/>
              </a:avLst>
            </a:prstGeom>
            <a:noFill/>
            <a:ln w="25400" cap="flat" cmpd="sng" algn="ctr">
              <a:solidFill>
                <a:srgbClr val="0079C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1" i="0" u="none" strike="noStrike" cap="none" normalizeH="0" baseline="0" smtClean="0">
                <a:ln>
                  <a:noFill/>
                </a:ln>
                <a:solidFill>
                  <a:srgbClr val="0079C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1111" name="Picture 87" descr="C:\Users\ian.woolley\AppData\Local\Microsoft\Windows\Temporary Internet Files\Content.IE5\L3IF19FS\MC900441328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931" y="1602578"/>
              <a:ext cx="1438737" cy="1438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" name="TextBox 103"/>
            <p:cNvSpPr txBox="1"/>
            <p:nvPr/>
          </p:nvSpPr>
          <p:spPr>
            <a:xfrm>
              <a:off x="400466" y="1997906"/>
              <a:ext cx="931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ctr"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rPr lang="en-GB" dirty="0"/>
                <a:t>Delivery </a:t>
              </a:r>
            </a:p>
            <a:p>
              <a:r>
                <a:rPr lang="en-GB" dirty="0"/>
                <a:t>Plan</a:t>
              </a:r>
            </a:p>
          </p:txBody>
        </p:sp>
        <p:pic>
          <p:nvPicPr>
            <p:cNvPr id="113" name="Picture 87" descr="C:\Users\ian.woolley\AppData\Local\Microsoft\Windows\Temporary Internet Files\Content.IE5\L3IF19FS\MC900441328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8678" y="1602579"/>
              <a:ext cx="1438737" cy="1438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87" descr="C:\Users\ian.woolley\AppData\Local\Microsoft\Windows\Temporary Internet Files\Content.IE5\L3IF19FS\MC900441328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7137" y="1602579"/>
              <a:ext cx="1438737" cy="1438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87" descr="C:\Users\ian.woolley\AppData\Local\Microsoft\Windows\Temporary Internet Files\Content.IE5\L3IF19FS\MC900441328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9462" y="1602579"/>
              <a:ext cx="1438737" cy="1438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" name="TextBox 110"/>
            <p:cNvSpPr txBox="1"/>
            <p:nvPr/>
          </p:nvSpPr>
          <p:spPr>
            <a:xfrm>
              <a:off x="7428840" y="1997906"/>
              <a:ext cx="10999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ctr">
                <a:defRPr sz="1400">
                  <a:solidFill>
                    <a:srgbClr val="CC0099"/>
                  </a:solidFill>
                </a:defRPr>
              </a:lvl1pPr>
            </a:lstStyle>
            <a:p>
              <a:r>
                <a:rPr lang="en-GB" dirty="0">
                  <a:solidFill>
                    <a:srgbClr val="002060"/>
                  </a:solidFill>
                </a:rPr>
                <a:t>Settlement</a:t>
              </a:r>
            </a:p>
            <a:p>
              <a:r>
                <a:rPr lang="en-GB" dirty="0">
                  <a:solidFill>
                    <a:srgbClr val="002060"/>
                  </a:solidFill>
                </a:rPr>
                <a:t>Systems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2816889" y="1997906"/>
              <a:ext cx="8996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ctr"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rPr lang="en-GB" dirty="0"/>
                <a:t>Auction</a:t>
              </a:r>
            </a:p>
            <a:p>
              <a:r>
                <a:rPr lang="en-GB" dirty="0"/>
                <a:t>Solution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134920" y="1997906"/>
              <a:ext cx="9220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ctr"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rPr lang="en-GB" dirty="0"/>
                <a:t>SO</a:t>
              </a:r>
            </a:p>
            <a:p>
              <a:r>
                <a:rPr lang="en-GB" dirty="0"/>
                <a:t>Systems</a:t>
              </a:r>
            </a:p>
          </p:txBody>
        </p:sp>
        <p:pic>
          <p:nvPicPr>
            <p:cNvPr id="116" name="Picture 87" descr="C:\Users\ian.woolley\AppData\Local\Microsoft\Windows\Temporary Internet Files\Content.IE5\L3IF19FS\MC900441328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717" y="3687347"/>
              <a:ext cx="1438737" cy="1438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TextBox 116"/>
            <p:cNvSpPr txBox="1"/>
            <p:nvPr/>
          </p:nvSpPr>
          <p:spPr>
            <a:xfrm>
              <a:off x="3009636" y="4082674"/>
              <a:ext cx="9509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ctr">
                <a:defRPr sz="1400">
                  <a:solidFill>
                    <a:srgbClr val="CC0099"/>
                  </a:solidFill>
                </a:defRPr>
              </a:lvl1pPr>
            </a:lstStyle>
            <a:p>
              <a:r>
                <a:rPr lang="en-GB" dirty="0" smtClean="0">
                  <a:solidFill>
                    <a:srgbClr val="002060"/>
                  </a:solidFill>
                </a:rPr>
                <a:t>Admin</a:t>
              </a:r>
              <a:endParaRPr lang="en-GB" dirty="0">
                <a:solidFill>
                  <a:srgbClr val="002060"/>
                </a:solidFill>
              </a:endParaRPr>
            </a:p>
            <a:p>
              <a:r>
                <a:rPr lang="en-GB" dirty="0">
                  <a:solidFill>
                    <a:srgbClr val="002060"/>
                  </a:solidFill>
                </a:rPr>
                <a:t>Systems</a:t>
              </a:r>
            </a:p>
          </p:txBody>
        </p:sp>
        <p:sp>
          <p:nvSpPr>
            <p:cNvPr id="112" name="Bent-Up Arrow 111"/>
            <p:cNvSpPr/>
            <p:nvPr/>
          </p:nvSpPr>
          <p:spPr bwMode="auto">
            <a:xfrm rot="5400000">
              <a:off x="2121114" y="3871751"/>
              <a:ext cx="631830" cy="836461"/>
            </a:xfrm>
            <a:prstGeom prst="bentUpArrow">
              <a:avLst>
                <a:gd name="adj1" fmla="val 22613"/>
                <a:gd name="adj2" fmla="val 25000"/>
                <a:gd name="adj3" fmla="val 25000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/>
              <a:endParaRPr lang="en-GB" sz="1000">
                <a:solidFill>
                  <a:schemeClr val="bg1"/>
                </a:solidFill>
              </a:endParaRPr>
            </a:p>
          </p:txBody>
        </p:sp>
        <p:sp>
          <p:nvSpPr>
            <p:cNvPr id="121" name="Bent-Up Arrow 120"/>
            <p:cNvSpPr/>
            <p:nvPr/>
          </p:nvSpPr>
          <p:spPr bwMode="auto">
            <a:xfrm rot="5400000" flipV="1">
              <a:off x="4239746" y="3890405"/>
              <a:ext cx="631830" cy="799153"/>
            </a:xfrm>
            <a:prstGeom prst="bentUpArrow">
              <a:avLst>
                <a:gd name="adj1" fmla="val 22613"/>
                <a:gd name="adj2" fmla="val 25000"/>
                <a:gd name="adj3" fmla="val 25000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/>
              <a:endParaRPr lang="en-GB" sz="10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316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2476" y="94356"/>
            <a:ext cx="6257015" cy="1200329"/>
          </a:xfrm>
        </p:spPr>
        <p:txBody>
          <a:bodyPr/>
          <a:lstStyle/>
          <a:p>
            <a:r>
              <a:rPr lang="en-GB" sz="2400" dirty="0" smtClean="0"/>
              <a:t>We have established a number of  Design Principles to ensure systems are both “fit for purpose” &amp; accessible to all</a:t>
            </a:r>
            <a:endParaRPr lang="en-GB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929787" y="1423171"/>
            <a:ext cx="1798094" cy="2271717"/>
            <a:chOff x="249071" y="1987947"/>
            <a:chExt cx="1798094" cy="2271717"/>
          </a:xfrm>
        </p:grpSpPr>
        <p:pic>
          <p:nvPicPr>
            <p:cNvPr id="1026" name="Picture 2" descr="C:\Users\ian.woolley\AppData\Local\Microsoft\Windows\Temporary Internet Files\Content.IE5\WP3N22M3\MC900442166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71" y="1987947"/>
              <a:ext cx="1798094" cy="1798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27408" y="3613333"/>
              <a:ext cx="1441420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Rules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5" name="Group 7"/>
          <p:cNvGrpSpPr/>
          <p:nvPr/>
        </p:nvGrpSpPr>
        <p:grpSpPr>
          <a:xfrm>
            <a:off x="5793030" y="1578888"/>
            <a:ext cx="3236785" cy="1884197"/>
            <a:chOff x="5914822" y="1560033"/>
            <a:chExt cx="3236785" cy="1884197"/>
          </a:xfrm>
        </p:grpSpPr>
        <p:pic>
          <p:nvPicPr>
            <p:cNvPr id="1031" name="Picture 7" descr="C:\Users\ian.woolley\AppData\Local\Microsoft\Windows\Temporary Internet Files\Content.IE5\6TL2TCL8\MP900448593[1]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6604813" y="1560033"/>
              <a:ext cx="1856799" cy="1237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5914822" y="2797899"/>
              <a:ext cx="3236785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Communicate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0" y="3339432"/>
            <a:ext cx="1791273" cy="2260924"/>
            <a:chOff x="2023894" y="1401674"/>
            <a:chExt cx="1791273" cy="2260924"/>
          </a:xfrm>
        </p:grpSpPr>
        <p:pic>
          <p:nvPicPr>
            <p:cNvPr id="1029" name="Picture 5" descr="C:\Users\ian.woolley\AppData\Local\Microsoft\Windows\Temporary Internet Files\Content.IE5\WP3N22M3\MC900442162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3894" y="1401674"/>
              <a:ext cx="1791273" cy="1791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2057757" y="3016267"/>
              <a:ext cx="172354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Secure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7" name="Group 8"/>
          <p:cNvGrpSpPr/>
          <p:nvPr/>
        </p:nvGrpSpPr>
        <p:grpSpPr>
          <a:xfrm>
            <a:off x="1529647" y="4655591"/>
            <a:ext cx="1773712" cy="1889529"/>
            <a:chOff x="1841025" y="3778903"/>
            <a:chExt cx="1773712" cy="1889529"/>
          </a:xfrm>
        </p:grpSpPr>
        <p:pic>
          <p:nvPicPr>
            <p:cNvPr id="1028" name="Picture 4" descr="C:\Users\ian.woolley\AppData\Local\Microsoft\Windows\Temporary Internet Files\Content.IE5\IW54C81J\MC910216405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1025" y="3778903"/>
              <a:ext cx="1773712" cy="1545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2152402" y="5022101"/>
              <a:ext cx="115095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Web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3572054" y="4248202"/>
            <a:ext cx="1697901" cy="2306080"/>
            <a:chOff x="3593397" y="3339433"/>
            <a:chExt cx="1697901" cy="2306080"/>
          </a:xfrm>
        </p:grpSpPr>
        <p:pic>
          <p:nvPicPr>
            <p:cNvPr id="1033" name="Picture 9" descr="C:\Users\ian.woolley\AppData\Local\Microsoft\Windows\Temporary Internet Files\Content.IE5\IW54C81J\MC900434683[1].wmf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4737" y="3339433"/>
              <a:ext cx="1655218" cy="1682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3593397" y="4999182"/>
              <a:ext cx="169790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Simple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5596814" y="4532253"/>
            <a:ext cx="2005677" cy="2136205"/>
            <a:chOff x="5405746" y="3497223"/>
            <a:chExt cx="2005677" cy="2136205"/>
          </a:xfrm>
        </p:grpSpPr>
        <p:pic>
          <p:nvPicPr>
            <p:cNvPr id="1032" name="Picture 8" descr="C:\Users\ian.woolley\AppData\Local\Microsoft\Windows\Temporary Internet Files\Content.IE5\L3IF19FS\MP900430654[1]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9262" y="3497223"/>
              <a:ext cx="1758642" cy="15019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5405746" y="4987097"/>
              <a:ext cx="200567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Efficient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7287904" y="3387929"/>
            <a:ext cx="1774823" cy="2212427"/>
            <a:chOff x="7312766" y="3456005"/>
            <a:chExt cx="1774823" cy="2212427"/>
          </a:xfrm>
        </p:grpSpPr>
        <p:pic>
          <p:nvPicPr>
            <p:cNvPr id="1030" name="Picture 6" descr="C:\Users\ian.woolley\AppData\Local\Microsoft\Windows\Temporary Internet Files\Content.IE5\L3IF19FS\MC900442167[1]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2766" y="3456005"/>
              <a:ext cx="1774823" cy="1774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7517940" y="5022101"/>
              <a:ext cx="1364476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Audit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1" name="Group 6"/>
          <p:cNvGrpSpPr/>
          <p:nvPr/>
        </p:nvGrpSpPr>
        <p:grpSpPr>
          <a:xfrm>
            <a:off x="3319686" y="1755895"/>
            <a:ext cx="1928926" cy="2121718"/>
            <a:chOff x="4100561" y="1375505"/>
            <a:chExt cx="1928926" cy="2121718"/>
          </a:xfrm>
        </p:grpSpPr>
        <p:pic>
          <p:nvPicPr>
            <p:cNvPr id="1027" name="Picture 3" descr="C:\Users\ian.woolley\AppData\Local\Microsoft\Windows\Temporary Internet Files\Content.IE5\6TL2TCL8\MC910217048[1]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9279" y="1375505"/>
              <a:ext cx="1511489" cy="15114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4100561" y="2850892"/>
              <a:ext cx="1928926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Validate</a:t>
              </a:r>
              <a:endParaRPr lang="en-US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239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will we involve you?</a:t>
            </a:r>
            <a:endParaRPr lang="en-GB" dirty="0"/>
          </a:p>
        </p:txBody>
      </p:sp>
      <p:sp>
        <p:nvSpPr>
          <p:cNvPr id="2" name="Cloud 1"/>
          <p:cNvSpPr/>
          <p:nvPr/>
        </p:nvSpPr>
        <p:spPr bwMode="auto">
          <a:xfrm>
            <a:off x="483423" y="2553917"/>
            <a:ext cx="2617014" cy="1390289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36000" rIns="36000" anchor="ctr"/>
          <a:lstStyle/>
          <a:p>
            <a:pPr algn="ctr"/>
            <a:r>
              <a:rPr lang="en-GB" sz="1800" dirty="0" smtClean="0">
                <a:solidFill>
                  <a:schemeClr val="bg1"/>
                </a:solidFill>
              </a:rPr>
              <a:t>Monthly briefings with IS items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7" name="Cloud 6"/>
          <p:cNvSpPr/>
          <p:nvPr/>
        </p:nvSpPr>
        <p:spPr bwMode="auto">
          <a:xfrm>
            <a:off x="3466534" y="1894071"/>
            <a:ext cx="3437801" cy="1927302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36000" rIns="36000" anchor="ctr"/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On-line component demos aligned with development cycles</a:t>
            </a:r>
          </a:p>
        </p:txBody>
      </p:sp>
      <p:sp>
        <p:nvSpPr>
          <p:cNvPr id="8" name="Cloud 7"/>
          <p:cNvSpPr/>
          <p:nvPr/>
        </p:nvSpPr>
        <p:spPr bwMode="auto">
          <a:xfrm>
            <a:off x="613960" y="4192715"/>
            <a:ext cx="3015066" cy="1614261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36000" rIns="36000" anchor="ctr"/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Early release of solutions for user familiarisation</a:t>
            </a:r>
          </a:p>
        </p:txBody>
      </p:sp>
      <p:sp>
        <p:nvSpPr>
          <p:cNvPr id="9" name="Cloud 8"/>
          <p:cNvSpPr/>
          <p:nvPr/>
        </p:nvSpPr>
        <p:spPr bwMode="auto">
          <a:xfrm>
            <a:off x="6229349" y="3611623"/>
            <a:ext cx="2572209" cy="1359027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36000" rIns="36000" anchor="ctr"/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Mechanisms for feedback</a:t>
            </a:r>
          </a:p>
        </p:txBody>
      </p:sp>
      <p:sp>
        <p:nvSpPr>
          <p:cNvPr id="10" name="Cloud 9"/>
          <p:cNvSpPr/>
          <p:nvPr/>
        </p:nvSpPr>
        <p:spPr bwMode="auto">
          <a:xfrm>
            <a:off x="4143374" y="4975550"/>
            <a:ext cx="2542594" cy="1343380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36000" rIns="36000" anchor="ctr"/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Mock-auctions for E2E testing</a:t>
            </a:r>
          </a:p>
        </p:txBody>
      </p:sp>
    </p:spTree>
    <p:extLst>
      <p:ext uri="{BB962C8B-B14F-4D97-AF65-F5344CB8AC3E}">
        <p14:creationId xmlns:p14="http://schemas.microsoft.com/office/powerpoint/2010/main" val="52198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3728" y="762000"/>
            <a:ext cx="6149975" cy="461665"/>
          </a:xfrm>
        </p:spPr>
        <p:txBody>
          <a:bodyPr/>
          <a:lstStyle/>
          <a:p>
            <a:r>
              <a:rPr lang="en-GB" sz="2400" dirty="0" smtClean="0"/>
              <a:t>IS Plan &amp; Progress</a:t>
            </a:r>
            <a:endParaRPr lang="en-GB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58" y="1579657"/>
            <a:ext cx="8969895" cy="313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8343" y="4862289"/>
            <a:ext cx="86069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lvl="1" indent="-174625"/>
            <a:r>
              <a:rPr lang="en-GB" sz="1600" dirty="0" smtClean="0">
                <a:solidFill>
                  <a:schemeClr val="tx1"/>
                </a:solidFill>
              </a:rPr>
              <a:t>Progress to date</a:t>
            </a:r>
          </a:p>
          <a:p>
            <a:pPr marL="261938" lvl="1" indent="-174625">
              <a:buFont typeface="Wingdings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We are currently in final negotiations with two solution providers for each product</a:t>
            </a:r>
          </a:p>
          <a:p>
            <a:pPr marL="261938" lvl="1" indent="-174625">
              <a:buFont typeface="Wingdings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We expect to make decisions and place contracts by the end of January</a:t>
            </a:r>
          </a:p>
          <a:p>
            <a:pPr marL="261938" lvl="1" indent="-174625">
              <a:buFont typeface="Wingdings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We expect to start work in early February</a:t>
            </a:r>
          </a:p>
          <a:p>
            <a:pPr marL="261938" lvl="1" indent="-174625">
              <a:buFont typeface="Wingdings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We will use an “agile” approach to meet deadlines and track policy change</a:t>
            </a:r>
          </a:p>
          <a:p>
            <a:pPr marL="261938" lvl="1" indent="-174625">
              <a:buFont typeface="Wingdings" pitchFamily="2" charset="2"/>
              <a:buChar char="§"/>
            </a:pPr>
            <a:r>
              <a:rPr lang="en-GB" sz="1600" b="0" dirty="0" smtClean="0">
                <a:solidFill>
                  <a:schemeClr val="tx1"/>
                </a:solidFill>
              </a:rPr>
              <a:t>The Auction solution will be based on existing proven auction service, configured to meet the CM rules</a:t>
            </a:r>
          </a:p>
        </p:txBody>
      </p:sp>
    </p:spTree>
    <p:extLst>
      <p:ext uri="{BB962C8B-B14F-4D97-AF65-F5344CB8AC3E}">
        <p14:creationId xmlns:p14="http://schemas.microsoft.com/office/powerpoint/2010/main" val="364038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62000"/>
            <a:ext cx="6149975" cy="461665"/>
          </a:xfrm>
        </p:spPr>
        <p:txBody>
          <a:bodyPr/>
          <a:lstStyle/>
          <a:p>
            <a:r>
              <a:rPr lang="en-GB" sz="2400" dirty="0" smtClean="0"/>
              <a:t>Items to cover in this update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572984"/>
            <a:ext cx="8089900" cy="46482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National Grid’s role in implementing CM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Update on 15</a:t>
            </a:r>
            <a:r>
              <a:rPr lang="en-GB" baseline="30000" dirty="0" smtClean="0"/>
              <a:t>th</a:t>
            </a:r>
            <a:r>
              <a:rPr lang="en-GB" dirty="0" smtClean="0"/>
              <a:t> January “Launch” Event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Success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Issues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Plan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Process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IT Systems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Workshop Programme going forward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62000"/>
            <a:ext cx="6149975" cy="461665"/>
          </a:xfrm>
        </p:spPr>
        <p:txBody>
          <a:bodyPr/>
          <a:lstStyle/>
          <a:p>
            <a:r>
              <a:rPr lang="en-GB" sz="2400" dirty="0" smtClean="0"/>
              <a:t>Workshop dates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54203" y="1611042"/>
          <a:ext cx="814410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501"/>
                <a:gridCol w="580460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Focus Subject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Jan (Full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Implementation</a:t>
                      </a:r>
                      <a:r>
                        <a:rPr lang="en-GB" sz="1800" baseline="0" dirty="0" smtClean="0"/>
                        <a:t> Coordination </a:t>
                      </a:r>
                      <a:r>
                        <a:rPr lang="en-GB" sz="1800" dirty="0" smtClean="0"/>
                        <a:t>Launch</a:t>
                      </a:r>
                      <a:endParaRPr lang="en-GB" sz="18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12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Feb (1/2</a:t>
                      </a:r>
                      <a:r>
                        <a:rPr lang="en-GB" sz="1800" baseline="0" dirty="0" smtClean="0"/>
                        <a:t>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Pre-qualification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13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March (1/2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Electricity Capacity report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April (full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Auction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End</a:t>
                      </a:r>
                      <a:r>
                        <a:rPr lang="en-GB" sz="1800" i="1" baseline="0" dirty="0" smtClean="0"/>
                        <a:t> April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Potential additional workshop</a:t>
                      </a:r>
                      <a:endParaRPr lang="en-GB" sz="1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May (1/2</a:t>
                      </a:r>
                      <a:r>
                        <a:rPr lang="en-GB" sz="1800" baseline="0" dirty="0" smtClean="0"/>
                        <a:t>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Pre-qualification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End May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Potential additional workshop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12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June (1/2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Readiness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End June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Potential additional workshop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t pyl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5" y="2973388"/>
            <a:ext cx="2165350" cy="1789112"/>
          </a:xfrm>
          <a:prstGeom prst="rect">
            <a:avLst/>
          </a:prstGeom>
          <a:noFill/>
        </p:spPr>
      </p:pic>
      <p:pic>
        <p:nvPicPr>
          <p:cNvPr id="2053" name="Picture 5" descr="wokingh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7075" y="2971800"/>
            <a:ext cx="2160588" cy="1800225"/>
          </a:xfrm>
          <a:prstGeom prst="rect">
            <a:avLst/>
          </a:prstGeom>
          <a:noFill/>
        </p:spPr>
      </p:pic>
      <p:pic>
        <p:nvPicPr>
          <p:cNvPr id="2054" name="Picture 6" descr="NG_LIBRARY_US_D4-226_T_RG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75338" y="2971800"/>
            <a:ext cx="2171700" cy="180975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896100" y="812800"/>
            <a:ext cx="1968500" cy="165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ctrTitle" sz="quarter"/>
          </p:nvPr>
        </p:nvSpPr>
        <p:spPr>
          <a:xfrm>
            <a:off x="420304" y="932684"/>
            <a:ext cx="8043863" cy="954107"/>
          </a:xfrm>
        </p:spPr>
        <p:txBody>
          <a:bodyPr/>
          <a:lstStyle/>
          <a:p>
            <a:r>
              <a:rPr lang="en-GB" dirty="0" smtClean="0"/>
              <a:t>EMR Capacity Market </a:t>
            </a:r>
            <a:br>
              <a:rPr lang="en-GB" dirty="0" smtClean="0"/>
            </a:br>
            <a:r>
              <a:rPr lang="en-GB" dirty="0" smtClean="0"/>
              <a:t>Implementation Coordination Update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Industry Implementation Forum – 23</a:t>
            </a:r>
            <a:r>
              <a:rPr lang="en-GB" baseline="30000" dirty="0" smtClean="0"/>
              <a:t>rd</a:t>
            </a:r>
            <a:r>
              <a:rPr lang="en-GB" dirty="0" smtClean="0"/>
              <a:t> January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814046"/>
            <a:ext cx="6587660" cy="461665"/>
          </a:xfrm>
        </p:spPr>
        <p:txBody>
          <a:bodyPr/>
          <a:lstStyle/>
          <a:p>
            <a:r>
              <a:rPr lang="en-GB" sz="2400" dirty="0" smtClean="0"/>
              <a:t>National Grid’s role in implementing CM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485899"/>
            <a:ext cx="8089900" cy="5160227"/>
          </a:xfrm>
        </p:spPr>
        <p:txBody>
          <a:bodyPr/>
          <a:lstStyle/>
          <a:p>
            <a:pPr>
              <a:buNone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National Grid (Delivery Body)</a:t>
            </a:r>
          </a:p>
          <a:p>
            <a:pPr>
              <a:buNone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As the delivery body for the Capacity Market, National Grid will be responsible for: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Procuring and implementing core systems to support the running of capacity auctions and the pre-qualification process, and the implementation and maintenance of the capacity register 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Designing and implementing business processes to support capacity auctions and pre-qualification, and producing supporting documentation/guides including the auction guidelines 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Designing and implementing business processes to support the management of each delivery year i.e. contract management, spot testing </a:t>
            </a:r>
          </a:p>
          <a:p>
            <a:pPr>
              <a:buNone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National Grid (Implementation Co-ordinator)</a:t>
            </a:r>
          </a:p>
          <a:p>
            <a:pPr marL="0" indent="0">
              <a:buNone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National Grid will also fulfil the role of ‘Implementation Co-ordinator’ for the Capacity Market: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Owning and maintaining the Capacity Market Implementation Plan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Co-ordinating implementation activities across delivery partners and potential capacity providers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Engaging with potential capacity providers on implementation issues and their readiness to participate in the Capacity Market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Collating, tracking and helping to resolve implementation issues</a:t>
            </a:r>
          </a:p>
          <a:p>
            <a:pPr lvl="0"/>
            <a:r>
              <a:rPr lang="en-GB" sz="1400" dirty="0" smtClean="0">
                <a:latin typeface="Arial" pitchFamily="34" charset="0"/>
                <a:cs typeface="Arial" pitchFamily="34" charset="0"/>
              </a:rPr>
              <a:t>Passing any policy issues to Government if raised as part of implementation discussions</a:t>
            </a:r>
            <a:endParaRPr lang="en-GB" sz="1400" b="1" dirty="0" smtClean="0"/>
          </a:p>
          <a:p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62000"/>
            <a:ext cx="6149975" cy="461665"/>
          </a:xfrm>
        </p:spPr>
        <p:txBody>
          <a:bodyPr/>
          <a:lstStyle/>
          <a:p>
            <a:r>
              <a:rPr lang="en-GB" sz="2400" dirty="0" smtClean="0"/>
              <a:t>What we need from Industry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485899"/>
            <a:ext cx="8089900" cy="4814539"/>
          </a:xfrm>
        </p:spPr>
        <p:txBody>
          <a:bodyPr/>
          <a:lstStyle/>
          <a:p>
            <a:r>
              <a:rPr lang="en-GB" sz="1800" dirty="0" smtClean="0"/>
              <a:t>Identify the additional NG/DECC/Delivery Partner implementation tasks &amp; milestone detail you need to see to help plan your own tasks</a:t>
            </a:r>
          </a:p>
          <a:p>
            <a:r>
              <a:rPr lang="en-GB" sz="1800" dirty="0" smtClean="0"/>
              <a:t>Identify, plan and manage the implementation activities that you need to do within your own organisations</a:t>
            </a:r>
          </a:p>
          <a:p>
            <a:r>
              <a:rPr lang="en-GB" sz="1800" dirty="0" smtClean="0"/>
              <a:t>Share the high-level milestones as part of an “Industry Readiness” representation on the overall Implementation Plan </a:t>
            </a:r>
          </a:p>
          <a:p>
            <a:r>
              <a:rPr lang="en-GB" sz="1800" dirty="0" smtClean="0"/>
              <a:t>Develop internal capabilities and processes to ensure readiness</a:t>
            </a:r>
          </a:p>
          <a:p>
            <a:r>
              <a:rPr lang="en-GB" sz="1800" dirty="0" smtClean="0"/>
              <a:t>Engage in the coordination process to ensure successful delivery</a:t>
            </a:r>
          </a:p>
          <a:p>
            <a:r>
              <a:rPr lang="en-GB" sz="1800" dirty="0" smtClean="0"/>
              <a:t>Raise any implementation issues early enough in the process that they can be resolved – “No </a:t>
            </a:r>
            <a:r>
              <a:rPr lang="en-GB" sz="1800" dirty="0" err="1" smtClean="0"/>
              <a:t>Suprises</a:t>
            </a:r>
            <a:r>
              <a:rPr lang="en-GB" sz="1800" dirty="0" smtClean="0"/>
              <a:t>” </a:t>
            </a:r>
          </a:p>
          <a:p>
            <a:r>
              <a:rPr lang="en-GB" sz="1800" dirty="0" smtClean="0"/>
              <a:t>Collaborate with Delivery partners</a:t>
            </a:r>
          </a:p>
          <a:p>
            <a:pPr lvl="1"/>
            <a:r>
              <a:rPr lang="en-GB" sz="1800" dirty="0" smtClean="0"/>
              <a:t>Future I.C. events</a:t>
            </a:r>
          </a:p>
          <a:p>
            <a:pPr lvl="1"/>
            <a:r>
              <a:rPr lang="en-GB" sz="1800" dirty="0" smtClean="0"/>
              <a:t>Bilateral meetings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62000"/>
            <a:ext cx="6149975" cy="400110"/>
          </a:xfrm>
        </p:spPr>
        <p:txBody>
          <a:bodyPr/>
          <a:lstStyle/>
          <a:p>
            <a:r>
              <a:rPr lang="en-GB" sz="2000" dirty="0" smtClean="0"/>
              <a:t>Implementation Coordination Workshop plans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485899"/>
            <a:ext cx="8089900" cy="4870295"/>
          </a:xfrm>
        </p:spPr>
        <p:txBody>
          <a:bodyPr/>
          <a:lstStyle/>
          <a:p>
            <a:r>
              <a:rPr lang="en-GB" sz="1800" dirty="0" smtClean="0"/>
              <a:t>Implementation Coordination Launch Session</a:t>
            </a:r>
            <a:endParaRPr lang="en-GB" sz="1800" dirty="0"/>
          </a:p>
          <a:p>
            <a:pPr lvl="1"/>
            <a:r>
              <a:rPr lang="en-GB" sz="1800" dirty="0" smtClean="0"/>
              <a:t>Review of EMR to date (Policy to Implementation)</a:t>
            </a:r>
          </a:p>
          <a:p>
            <a:pPr lvl="1"/>
            <a:r>
              <a:rPr lang="en-GB" sz="1800" dirty="0" smtClean="0"/>
              <a:t>Describe National Grid’s role &amp; introduce the team </a:t>
            </a:r>
          </a:p>
          <a:p>
            <a:pPr lvl="1"/>
            <a:r>
              <a:rPr lang="en-GB" sz="1800" dirty="0" smtClean="0"/>
              <a:t>Consider how we describe a successful implementation</a:t>
            </a:r>
          </a:p>
          <a:p>
            <a:pPr lvl="1"/>
            <a:r>
              <a:rPr lang="en-GB" sz="1800" dirty="0" smtClean="0"/>
              <a:t>Consider the risks &amp; issues to us achieving success</a:t>
            </a:r>
          </a:p>
          <a:p>
            <a:pPr lvl="1"/>
            <a:r>
              <a:rPr lang="en-GB" sz="1800" dirty="0" smtClean="0"/>
              <a:t>High level view of the Implementation Plan, the CM Processes and the IS Systems strategy</a:t>
            </a:r>
          </a:p>
          <a:p>
            <a:r>
              <a:rPr lang="en-GB" sz="1800" dirty="0" smtClean="0"/>
              <a:t>Future sessions</a:t>
            </a:r>
          </a:p>
          <a:p>
            <a:pPr lvl="1"/>
            <a:r>
              <a:rPr lang="en-GB" sz="1800" dirty="0" smtClean="0"/>
              <a:t>Review progress to plan</a:t>
            </a:r>
          </a:p>
          <a:p>
            <a:pPr lvl="1"/>
            <a:r>
              <a:rPr lang="en-GB" sz="1800" dirty="0" smtClean="0"/>
              <a:t>Review &amp; update issues </a:t>
            </a:r>
          </a:p>
          <a:p>
            <a:pPr lvl="1"/>
            <a:r>
              <a:rPr lang="en-GB" sz="1800" dirty="0" smtClean="0"/>
              <a:t>Focus on a particular element of Implementation i.e. Pre-qualification</a:t>
            </a:r>
          </a:p>
          <a:p>
            <a:pPr lvl="1"/>
            <a:r>
              <a:rPr lang="en-GB" sz="1800" dirty="0" smtClean="0"/>
              <a:t>Updates from other Delivery Partners (Ofgem, CMSB, Elexon)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62000"/>
            <a:ext cx="6149975" cy="461665"/>
          </a:xfrm>
        </p:spPr>
        <p:txBody>
          <a:bodyPr/>
          <a:lstStyle/>
          <a:p>
            <a:r>
              <a:rPr lang="en-GB" sz="2400" dirty="0" smtClean="0"/>
              <a:t>Workshop dates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54203" y="1611042"/>
          <a:ext cx="814410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501"/>
                <a:gridCol w="580460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Focus Subject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Jan (Full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Implementation</a:t>
                      </a:r>
                      <a:r>
                        <a:rPr lang="en-GB" sz="1800" baseline="0" dirty="0" smtClean="0"/>
                        <a:t> Coordination </a:t>
                      </a:r>
                      <a:r>
                        <a:rPr lang="en-GB" sz="1800" dirty="0" smtClean="0"/>
                        <a:t>Launch</a:t>
                      </a:r>
                      <a:endParaRPr lang="en-GB" sz="18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12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Feb (1/2</a:t>
                      </a:r>
                      <a:r>
                        <a:rPr lang="en-GB" sz="1800" baseline="0" dirty="0" smtClean="0"/>
                        <a:t>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Pre-qualification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13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March (1/2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Electricity Capacity report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April (full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Auction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End</a:t>
                      </a:r>
                      <a:r>
                        <a:rPr lang="en-GB" sz="1800" i="1" baseline="0" dirty="0" smtClean="0"/>
                        <a:t> April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Potential additional workshop</a:t>
                      </a:r>
                      <a:endParaRPr lang="en-GB" sz="1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May (1/2</a:t>
                      </a:r>
                      <a:r>
                        <a:rPr lang="en-GB" sz="1800" baseline="0" dirty="0" smtClean="0"/>
                        <a:t>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Pre-qualification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End May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Potential additional workshop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12</a:t>
                      </a:r>
                      <a:r>
                        <a:rPr lang="en-GB" sz="1800" baseline="30000" dirty="0" smtClean="0"/>
                        <a:t>th</a:t>
                      </a:r>
                      <a:r>
                        <a:rPr lang="en-GB" sz="1800" dirty="0" smtClean="0"/>
                        <a:t> June (1/2 day)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Readiness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End June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Potential additional workshop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8286" y="5820229"/>
            <a:ext cx="766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Venue: – Grand Connaught Rooms, Holborn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348345"/>
            <a:ext cx="6590846" cy="888284"/>
          </a:xfrm>
        </p:spPr>
        <p:txBody>
          <a:bodyPr/>
          <a:lstStyle/>
          <a:p>
            <a:r>
              <a:rPr lang="en-GB" sz="2400" dirty="0" smtClean="0"/>
              <a:t>Summary of the CM Implementation Success Factors identified at the workshop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8878" y="1437375"/>
          <a:ext cx="8500946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150"/>
                <a:gridCol w="60877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Success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Pre-qualification &amp; the Auction happened </a:t>
                      </a:r>
                      <a:r>
                        <a:rPr lang="en-GB" sz="1400" baseline="0" dirty="0" smtClean="0"/>
                        <a:t>on time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Planned dates were met</a:t>
                      </a:r>
                      <a:r>
                        <a:rPr lang="en-GB" sz="1400" baseline="0" dirty="0" smtClean="0"/>
                        <a:t> / only moved under an agreed governance process</a:t>
                      </a:r>
                    </a:p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400" baseline="0" dirty="0" smtClean="0"/>
                        <a:t>The A</a:t>
                      </a:r>
                      <a:r>
                        <a:rPr lang="en-GB" sz="1400" dirty="0" smtClean="0"/>
                        <a:t>uction ran and cleared in 2014</a:t>
                      </a:r>
                    </a:p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Capacity was procured for delivery year of 2018/19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Pre-qualification ran smoothly and all applicants had the best opportunity to successfully pre-qualify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dirty="0" smtClean="0"/>
                        <a:t>Rules/Guidelines</a:t>
                      </a:r>
                      <a:r>
                        <a:rPr lang="en-GB" sz="1400" baseline="0" dirty="0" smtClean="0"/>
                        <a:t> were finalised in time, available to everyone, simple to understand and delivered the results expected</a:t>
                      </a:r>
                      <a:endParaRPr lang="en-GB" sz="140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dirty="0" smtClean="0"/>
                        <a:t>Procedures were explained,</a:t>
                      </a:r>
                      <a:r>
                        <a:rPr lang="en-GB" sz="1400" baseline="0" dirty="0" smtClean="0"/>
                        <a:t> available to everyone, simple to understand and supportive (e.g. helping not blocking)</a:t>
                      </a:r>
                      <a:endParaRPr lang="en-GB" sz="140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dirty="0" smtClean="0"/>
                        <a:t>NG Systems</a:t>
                      </a:r>
                      <a:r>
                        <a:rPr lang="en-GB" sz="1400" baseline="0" dirty="0" smtClean="0"/>
                        <a:t> were simple to use; ready on time; seen, tested and understood by applicants in advance; worked as intended and gave the results expected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baseline="0" dirty="0" smtClean="0"/>
                        <a:t>Applicant Systems were ready on time and able to communicate with NG Systems as expected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The Auction ran smoothly</a:t>
                      </a:r>
                      <a:r>
                        <a:rPr lang="en-GB" sz="1400" baseline="0" dirty="0" smtClean="0"/>
                        <a:t> and all bidders had the best opportunity to secure a capacity agreement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dirty="0" smtClean="0"/>
                        <a:t>As above for Pre-qualification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baseline="0" dirty="0" smtClean="0"/>
                        <a:t>The Auction was “liquid”, included a diverse range of technologies/applicant sizes and offered best value to consumers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400" baseline="0" dirty="0" smtClean="0"/>
                        <a:t>The Auction Monitor approved the auction outcome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Settlement is on schedule for delivery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Smooth transfer of data from NG to Elexon</a:t>
                      </a:r>
                    </a:p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Payment/Settlement systems implementation is on track</a:t>
                      </a:r>
                    </a:p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/>
                        <a:t>Generators and Suppliers are confident of delivery</a:t>
                      </a:r>
                      <a:r>
                        <a:rPr lang="en-GB" sz="1400" baseline="0" dirty="0" smtClean="0"/>
                        <a:t> of fit-for-purpose Settlement systems</a:t>
                      </a:r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152412"/>
            <a:ext cx="6344104" cy="1200329"/>
          </a:xfrm>
        </p:spPr>
        <p:txBody>
          <a:bodyPr/>
          <a:lstStyle/>
          <a:p>
            <a:r>
              <a:rPr lang="en-GB" sz="2400" dirty="0" smtClean="0"/>
              <a:t>Some of the successes raised might be better described as successful outcomes of the CM Market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8878" y="1437375"/>
          <a:ext cx="8500946" cy="372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150"/>
                <a:gridCol w="60877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Success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Secondary market is liquid and</a:t>
                      </a:r>
                      <a:r>
                        <a:rPr lang="en-GB" sz="1600" baseline="0" dirty="0" smtClean="0"/>
                        <a:t> ready in time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Market was ready ahead of first delivery year and well supported by industry participants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Participants had the best opportunity to participate (knowledge, system access, clear rules &amp; procedures)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Secondary Marke</a:t>
                      </a:r>
                      <a:r>
                        <a:rPr lang="en-GB" sz="1600" baseline="0" dirty="0" smtClean="0"/>
                        <a:t>t supported delivery of physical capacity</a:t>
                      </a:r>
                      <a:r>
                        <a:rPr lang="en-GB" sz="160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Long-term market is stable and successful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Lights</a:t>
                      </a:r>
                      <a:r>
                        <a:rPr lang="en-GB" sz="1600" baseline="0" dirty="0" smtClean="0"/>
                        <a:t> stayed on 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/>
                        <a:t>New capacity was ready on time</a:t>
                      </a:r>
                    </a:p>
                    <a:p>
                      <a:pPr marL="173038" marR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dirty="0" smtClean="0"/>
                        <a:t>Agreement</a:t>
                      </a:r>
                      <a:r>
                        <a:rPr lang="en-GB" sz="1600" baseline="0" dirty="0" smtClean="0"/>
                        <a:t> holders were paid correctly and Suppliers were billed correctly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/>
                        <a:t>LOLE was achieved at lowest cost to consumers 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Industry had broad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knowledge of how the market works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Robust forward look of the need for market solution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GB" sz="1600" dirty="0" smtClean="0"/>
                        <a:t>Interim capacity arrangements no</a:t>
                      </a:r>
                      <a:r>
                        <a:rPr lang="en-GB" sz="1600" baseline="0" dirty="0" smtClean="0"/>
                        <a:t> longer required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123384"/>
            <a:ext cx="6149975" cy="1200329"/>
          </a:xfrm>
        </p:spPr>
        <p:txBody>
          <a:bodyPr/>
          <a:lstStyle/>
          <a:p>
            <a:r>
              <a:rPr lang="en-GB" sz="2400" dirty="0" smtClean="0"/>
              <a:t>We went into the workshop with a number of “NG Issues” identified in Collaborative Development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641239" y="1561171"/>
            <a:ext cx="8040318" cy="4970258"/>
            <a:chOff x="722660" y="1473200"/>
            <a:chExt cx="8040318" cy="3065264"/>
          </a:xfrm>
        </p:grpSpPr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2411758" y="4005064"/>
              <a:ext cx="6336704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6C3D3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177800" indent="-177800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Notification process?</a:t>
              </a:r>
            </a:p>
            <a:p>
              <a:pPr marL="177800" indent="-177800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Opportunities for automation?</a:t>
              </a:r>
              <a:endParaRPr lang="en-GB" sz="1600" b="0" dirty="0">
                <a:solidFill>
                  <a:srgbClr val="000000"/>
                </a:solidFill>
              </a:endParaRPr>
            </a:p>
            <a:p>
              <a:pPr marL="265113" indent="-265113" eaLnBrk="0" fontAlgn="base" hangingPunct="0">
                <a:spcBef>
                  <a:spcPct val="0"/>
                </a:spcBef>
                <a:spcAft>
                  <a:spcPct val="50000"/>
                </a:spcAft>
                <a:buClr>
                  <a:srgbClr val="0079C1"/>
                </a:buClr>
                <a:buFont typeface="Wingdings 2" pitchFamily="18" charset="2"/>
                <a:buChar char="¾"/>
              </a:pP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" name="Rectangle 12"/>
            <p:cNvSpPr>
              <a:spLocks noChangeArrowheads="1"/>
            </p:cNvSpPr>
            <p:nvPr/>
          </p:nvSpPr>
          <p:spPr bwMode="auto">
            <a:xfrm>
              <a:off x="722660" y="4005064"/>
              <a:ext cx="1689100" cy="533400"/>
            </a:xfrm>
            <a:prstGeom prst="rect">
              <a:avLst/>
            </a:prstGeom>
            <a:solidFill>
              <a:srgbClr val="46C3D3"/>
            </a:solidFill>
            <a:ln w="9525">
              <a:solidFill>
                <a:srgbClr val="46C3D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FFFFFF"/>
                  </a:solidFill>
                </a:rPr>
                <a:t>Trading</a:t>
              </a:r>
              <a:endParaRPr lang="en-GB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411760" y="2964242"/>
              <a:ext cx="6336704" cy="91182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>
                  <a:solidFill>
                    <a:srgbClr val="000000"/>
                  </a:solidFill>
                </a:rPr>
                <a:t>Timing – dates for demand curve, price maker/taker declaration &amp; auction</a:t>
              </a:r>
            </a:p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>
                  <a:solidFill>
                    <a:srgbClr val="000000"/>
                  </a:solidFill>
                </a:rPr>
                <a:t>Guidelines – Format &amp; timing</a:t>
              </a:r>
            </a:p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>
                  <a:solidFill>
                    <a:srgbClr val="000000"/>
                  </a:solidFill>
                </a:rPr>
                <a:t>IT Systems – early visibility, access, participant testing, training </a:t>
              </a:r>
              <a:r>
                <a:rPr lang="en-GB" sz="1600" b="0" dirty="0" smtClean="0">
                  <a:solidFill>
                    <a:srgbClr val="000000"/>
                  </a:solidFill>
                </a:rPr>
                <a:t>&amp; “Mock Auction”</a:t>
              </a:r>
              <a:endParaRPr lang="en-GB" sz="1600" b="0" dirty="0">
                <a:solidFill>
                  <a:srgbClr val="000000"/>
                </a:solidFill>
              </a:endParaRPr>
            </a:p>
            <a:p>
              <a:pPr marL="265113" indent="-265113" eaLnBrk="0" fontAlgn="base" hangingPunct="0">
                <a:spcBef>
                  <a:spcPct val="0"/>
                </a:spcBef>
                <a:spcAft>
                  <a:spcPct val="50000"/>
                </a:spcAft>
                <a:buClr>
                  <a:srgbClr val="0079C1"/>
                </a:buClr>
              </a:pP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722660" y="1473200"/>
              <a:ext cx="1689099" cy="1355571"/>
            </a:xfrm>
            <a:prstGeom prst="rect">
              <a:avLst/>
            </a:prstGeom>
            <a:solidFill>
              <a:srgbClr val="C2CD23"/>
            </a:solidFill>
            <a:ln w="9525">
              <a:solidFill>
                <a:srgbClr val="C2CD23"/>
              </a:solidFill>
              <a:miter lim="800000"/>
              <a:headEnd/>
              <a:tailEnd/>
            </a:ln>
          </p:spPr>
          <p:txBody>
            <a:bodyPr t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FFFFFF"/>
                  </a:solidFill>
                </a:rPr>
                <a:t>Pre-qualification</a:t>
              </a:r>
              <a:endParaRPr lang="en-GB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426275" y="1473201"/>
              <a:ext cx="6336703" cy="1355570"/>
            </a:xfrm>
            <a:prstGeom prst="rect">
              <a:avLst/>
            </a:prstGeom>
            <a:noFill/>
            <a:ln w="9525">
              <a:solidFill>
                <a:srgbClr val="C2CD23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Timing - dates for opening , closing &amp; everything that follows</a:t>
              </a:r>
            </a:p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Preparation - activities &amp; participant readiness</a:t>
              </a:r>
            </a:p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Data submission - How will it work, opportunities for bulk transfer / portfolio submission &amp; possible pre-population by NG?</a:t>
              </a:r>
              <a:endParaRPr lang="en-GB" sz="1600" b="0" dirty="0">
                <a:solidFill>
                  <a:srgbClr val="000000"/>
                </a:solidFill>
              </a:endParaRPr>
            </a:p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IT Systems - Early visibility, training, access &amp; User Trials</a:t>
              </a:r>
            </a:p>
            <a:p>
              <a:pPr marL="185738" indent="-185738" eaLnBrk="0" fontAlgn="base" hangingPunct="0">
                <a:spcBef>
                  <a:spcPct val="0"/>
                </a:spcBef>
                <a:spcAft>
                  <a:spcPts val="600"/>
                </a:spcAft>
                <a:buClr>
                  <a:srgbClr val="0079C1"/>
                </a:buClr>
                <a:buFont typeface="Wingdings" pitchFamily="2" charset="2"/>
                <a:buChar char="§"/>
              </a:pPr>
              <a:r>
                <a:rPr lang="en-GB" sz="1600" b="0" dirty="0" smtClean="0">
                  <a:solidFill>
                    <a:srgbClr val="000000"/>
                  </a:solidFill>
                </a:rPr>
                <a:t>Information - Confidentiality, transparency, sharing with DECC/Ofgem</a:t>
              </a:r>
              <a:endParaRPr lang="en-GB" sz="1600" b="0" dirty="0">
                <a:solidFill>
                  <a:srgbClr val="000000"/>
                </a:solidFill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722660" y="2964242"/>
              <a:ext cx="1689099" cy="91182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 smtClean="0">
                  <a:solidFill>
                    <a:srgbClr val="FFFFFF"/>
                  </a:solidFill>
                </a:rPr>
                <a:t>Auction</a:t>
              </a:r>
              <a:endParaRPr lang="en-GB" sz="1600" b="1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G Photo">
  <a:themeElements>
    <a:clrScheme name="NG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G Blank">
  <a:themeElements>
    <a:clrScheme name="NG 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G Blan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NG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National Grid new Template">
  <a:themeElements>
    <a:clrScheme name="National Grid new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 Grid new 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National Grid new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NG Photo">
  <a:themeElements>
    <a:clrScheme name="1_NG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1_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1_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NG Photo">
  <a:themeElements>
    <a:clrScheme name="NG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bg1">
              <a:lumMod val="50000"/>
            </a:schemeClr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bg1">
              <a:lumMod val="50000"/>
            </a:schemeClr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NG-PPT-August-2010-FINAL</Template>
  <TotalTime>8377</TotalTime>
  <Words>2196</Words>
  <Application>Microsoft Office PowerPoint</Application>
  <PresentationFormat>On-screen Show (4:3)</PresentationFormat>
  <Paragraphs>425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NG Photo</vt:lpstr>
      <vt:lpstr>NG Blank</vt:lpstr>
      <vt:lpstr>National Grid new Template</vt:lpstr>
      <vt:lpstr>1_NG Photo</vt:lpstr>
      <vt:lpstr>2_NG Photo</vt:lpstr>
      <vt:lpstr>Blank</vt:lpstr>
      <vt:lpstr>1_Blank</vt:lpstr>
      <vt:lpstr>EMR Capacity Market  Implementation Coordination Update</vt:lpstr>
      <vt:lpstr>Items to cover in this update</vt:lpstr>
      <vt:lpstr>National Grid’s role in implementing CM</vt:lpstr>
      <vt:lpstr>What we need from Industry</vt:lpstr>
      <vt:lpstr>Implementation Coordination Workshop plans</vt:lpstr>
      <vt:lpstr>Workshop dates</vt:lpstr>
      <vt:lpstr>Summary of the CM Implementation Success Factors identified at the workshop</vt:lpstr>
      <vt:lpstr>Some of the successes raised might be better described as successful outcomes of the CM Market</vt:lpstr>
      <vt:lpstr>We went into the workshop with a number of “NG Issues” identified in Collaborative Development</vt:lpstr>
      <vt:lpstr>We captured a number of Implementation Risks/Issues which will inform the agendas for future workshops</vt:lpstr>
      <vt:lpstr>We also captured issues which, whilst impacting on Implementation, cannot be resolved entirely within this process</vt:lpstr>
      <vt:lpstr>PowerPoint Presentation</vt:lpstr>
      <vt:lpstr>PowerPoint Presentation</vt:lpstr>
      <vt:lpstr>Capacity Market Process End to End</vt:lpstr>
      <vt:lpstr>Capacity Market Process End to End</vt:lpstr>
      <vt:lpstr>The IT Systems Landscape</vt:lpstr>
      <vt:lpstr>We have established a number of  Design Principles to ensure systems are both “fit for purpose” &amp; accessible to all</vt:lpstr>
      <vt:lpstr>How will we involve you?</vt:lpstr>
      <vt:lpstr>IS Plan &amp; Progress</vt:lpstr>
      <vt:lpstr>Workshop dates</vt:lpstr>
      <vt:lpstr>EMR Capacity Market  Implementation Coordination Update</vt:lpstr>
    </vt:vector>
  </TitlesOfParts>
  <Company>National Grid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Market Reform</dc:title>
  <dc:creator>james.greenhalgh</dc:creator>
  <cp:lastModifiedBy>Crossingham Denise (Electricity Market Reform)</cp:lastModifiedBy>
  <cp:revision>233</cp:revision>
  <dcterms:created xsi:type="dcterms:W3CDTF">2012-02-20T10:17:44Z</dcterms:created>
  <dcterms:modified xsi:type="dcterms:W3CDTF">2014-01-23T14:10:59Z</dcterms:modified>
</cp:coreProperties>
</file>